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96" r:id="rId13"/>
    <p:sldId id="297" r:id="rId14"/>
    <p:sldId id="298" r:id="rId15"/>
    <p:sldId id="267" r:id="rId16"/>
    <p:sldId id="268" r:id="rId17"/>
    <p:sldId id="269" r:id="rId18"/>
    <p:sldId id="270" r:id="rId19"/>
    <p:sldId id="271" r:id="rId20"/>
    <p:sldId id="272" r:id="rId21"/>
    <p:sldId id="273" r:id="rId22"/>
    <p:sldId id="274" r:id="rId23"/>
    <p:sldId id="275" r:id="rId24"/>
    <p:sldId id="353" r:id="rId25"/>
    <p:sldId id="276" r:id="rId26"/>
    <p:sldId id="291" r:id="rId27"/>
    <p:sldId id="293" r:id="rId28"/>
    <p:sldId id="354" r:id="rId29"/>
    <p:sldId id="355" r:id="rId30"/>
    <p:sldId id="356" r:id="rId31"/>
    <p:sldId id="281" r:id="rId32"/>
    <p:sldId id="282" r:id="rId33"/>
    <p:sldId id="283" r:id="rId34"/>
    <p:sldId id="361" r:id="rId35"/>
    <p:sldId id="285" r:id="rId36"/>
    <p:sldId id="286" r:id="rId37"/>
    <p:sldId id="287" r:id="rId38"/>
    <p:sldId id="289" r:id="rId39"/>
    <p:sldId id="300" r:id="rId40"/>
    <p:sldId id="301" r:id="rId41"/>
    <p:sldId id="302" r:id="rId42"/>
    <p:sldId id="352"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49"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62" r:id="rId80"/>
    <p:sldId id="288" r:id="rId81"/>
    <p:sldId id="357" r:id="rId82"/>
    <p:sldId id="358" r:id="rId83"/>
    <p:sldId id="359" r:id="rId84"/>
    <p:sldId id="360" r:id="rId85"/>
    <p:sldId id="340" r:id="rId86"/>
    <p:sldId id="341" r:id="rId87"/>
    <p:sldId id="342" r:id="rId88"/>
    <p:sldId id="343" r:id="rId89"/>
    <p:sldId id="344" r:id="rId90"/>
    <p:sldId id="345" r:id="rId91"/>
    <p:sldId id="346" r:id="rId92"/>
    <p:sldId id="347" r:id="rId93"/>
    <p:sldId id="350" r:id="rId94"/>
  </p:sldIdLst>
  <p:sldSz cx="12192000" cy="6858000"/>
  <p:notesSz cx="6858000" cy="9144000"/>
  <p:embeddedFontLst>
    <p:embeddedFont>
      <p:font typeface="Calibri" panose="020F0502020204030204" pitchFamily="34" charset="0"/>
      <p:regular r:id="rId96"/>
      <p:bold r:id="rId97"/>
      <p:italic r:id="rId98"/>
      <p:boldItalic r:id="rId99"/>
    </p:embeddedFont>
    <p:embeddedFont>
      <p:font typeface="Cambria" panose="02040503050406030204" pitchFamily="18" charset="0"/>
      <p:regular r:id="rId100"/>
      <p:bold r:id="rId101"/>
      <p:italic r:id="rId102"/>
      <p:boldItalic r:id="rId103"/>
    </p:embeddedFont>
    <p:embeddedFont>
      <p:font typeface="Pinyon Script" panose="020B0604020202020204" charset="0"/>
      <p:regular r:id="rId104"/>
    </p:embeddedFont>
    <p:embeddedFont>
      <p:font typeface="SimSun" panose="02010600030101010101" pitchFamily="2" charset="-122"/>
      <p:regular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0E9DFF9-524E-4CC2-8E77-3086C0FAEE9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914533-354E-48AE-B923-036BE46F2F1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71" autoAdjust="0"/>
  </p:normalViewPr>
  <p:slideViewPr>
    <p:cSldViewPr snapToGrid="0">
      <p:cViewPr varScale="1">
        <p:scale>
          <a:sx n="67" d="100"/>
          <a:sy n="67" d="100"/>
        </p:scale>
        <p:origin x="8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798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322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6955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1919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4196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059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3701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849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580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4555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957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3143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4601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725d70c72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725d70c72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Method: </a:t>
            </a:r>
            <a:r>
              <a:rPr lang="en" b="1"/>
              <a:t>.parallel(var)</a:t>
            </a:r>
            <a:endParaRPr b="1"/>
          </a:p>
          <a:p>
            <a:pPr marL="0" lvl="0" indent="0" algn="l" rtl="0">
              <a:spcBef>
                <a:spcPts val="0"/>
              </a:spcBef>
              <a:spcAft>
                <a:spcPts val="0"/>
              </a:spcAft>
              <a:buClr>
                <a:schemeClr val="dk1"/>
              </a:buClr>
              <a:buSzPts val="1100"/>
              <a:buFont typeface="Arial"/>
              <a:buNone/>
            </a:pPr>
            <a:r>
              <a:rPr lang="en"/>
              <a:t>Description: Splits the computation of a function along a specified variable, allowing different portions to be computed concurrently on multiple CPU cores.</a:t>
            </a:r>
            <a:endParaRPr/>
          </a:p>
          <a:p>
            <a:pPr marL="0" lvl="0" indent="0" algn="l" rtl="0">
              <a:spcBef>
                <a:spcPts val="0"/>
              </a:spcBef>
              <a:spcAft>
                <a:spcPts val="0"/>
              </a:spcAft>
              <a:buNone/>
            </a:pPr>
            <a:br>
              <a:rPr lang="en"/>
            </a:br>
            <a:r>
              <a:rPr lang="en"/>
              <a:t>Method: </a:t>
            </a:r>
            <a:r>
              <a:rPr lang="en" b="1"/>
              <a:t>.vectorize(var, width)</a:t>
            </a:r>
            <a:endParaRPr b="1"/>
          </a:p>
          <a:p>
            <a:pPr marL="0" lvl="0" indent="0" algn="l" rtl="0">
              <a:spcBef>
                <a:spcPts val="0"/>
              </a:spcBef>
              <a:spcAft>
                <a:spcPts val="0"/>
              </a:spcAft>
              <a:buClr>
                <a:schemeClr val="dk1"/>
              </a:buClr>
              <a:buSzPts val="1100"/>
              <a:buFont typeface="Arial"/>
              <a:buNone/>
            </a:pPr>
            <a:r>
              <a:rPr lang="en"/>
              <a:t>Description: Breaks down a computation into SIMD (Single Instruction, Multiple Data) operations that can be executed in parallel within a single CPU core.</a:t>
            </a:r>
            <a:endParaRPr/>
          </a:p>
          <a:p>
            <a:pPr marL="0" lvl="0" indent="0" algn="l" rtl="0">
              <a:spcBef>
                <a:spcPts val="0"/>
              </a:spcBef>
              <a:spcAft>
                <a:spcPts val="0"/>
              </a:spcAft>
              <a:buNone/>
            </a:pPr>
            <a:br>
              <a:rPr lang="en"/>
            </a:br>
            <a:r>
              <a:rPr lang="en"/>
              <a:t>Method: </a:t>
            </a:r>
            <a:r>
              <a:rPr lang="en" b="1"/>
              <a:t>.tile(x, y, xo, yo, xi, yi, x_factor, y_factor)</a:t>
            </a:r>
            <a:endParaRPr b="1"/>
          </a:p>
          <a:p>
            <a:pPr marL="0" lvl="0" indent="0" algn="l" rtl="0">
              <a:spcBef>
                <a:spcPts val="0"/>
              </a:spcBef>
              <a:spcAft>
                <a:spcPts val="0"/>
              </a:spcAft>
              <a:buClr>
                <a:schemeClr val="dk1"/>
              </a:buClr>
              <a:buSzPts val="1100"/>
              <a:buFont typeface="Arial"/>
              <a:buNone/>
            </a:pPr>
            <a:r>
              <a:rPr lang="en"/>
              <a:t>Description: Divides the computation into small, manageable tiles that fit into the CPU cache, improving data locality and cache performance.</a:t>
            </a:r>
            <a:endParaRPr/>
          </a:p>
          <a:p>
            <a:pPr marL="0" lvl="0" indent="0" algn="l" rtl="0">
              <a:spcBef>
                <a:spcPts val="0"/>
              </a:spcBef>
              <a:spcAft>
                <a:spcPts val="0"/>
              </a:spcAft>
              <a:buNone/>
            </a:pPr>
            <a:br>
              <a:rPr lang="en"/>
            </a:br>
            <a:r>
              <a:rPr lang="en"/>
              <a:t>Method: </a:t>
            </a:r>
            <a:r>
              <a:rPr lang="en" b="1"/>
              <a:t>.unroll(var, factor)</a:t>
            </a:r>
            <a:endParaRPr b="1"/>
          </a:p>
          <a:p>
            <a:pPr marL="0" lvl="0" indent="0" algn="l" rtl="0">
              <a:spcBef>
                <a:spcPts val="0"/>
              </a:spcBef>
              <a:spcAft>
                <a:spcPts val="0"/>
              </a:spcAft>
              <a:buClr>
                <a:schemeClr val="dk1"/>
              </a:buClr>
              <a:buSzPts val="1100"/>
              <a:buFont typeface="Arial"/>
              <a:buNone/>
            </a:pPr>
            <a:r>
              <a:rPr lang="en"/>
              <a:t>Description: Expands a loop by a specified factor, duplicating the loop body to reduce loop overhead and increase instruction-level parallelism.</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Method: </a:t>
            </a:r>
            <a:r>
              <a:rPr lang="en" b="1"/>
              <a:t>.fuse(var1, var2, fused_var)</a:t>
            </a:r>
            <a:endParaRPr b="1"/>
          </a:p>
          <a:p>
            <a:pPr marL="0" lvl="0" indent="0" algn="l" rtl="0">
              <a:spcBef>
                <a:spcPts val="0"/>
              </a:spcBef>
              <a:spcAft>
                <a:spcPts val="0"/>
              </a:spcAft>
              <a:buClr>
                <a:schemeClr val="dk1"/>
              </a:buClr>
              <a:buSzPts val="1100"/>
              <a:buFont typeface="Arial"/>
              <a:buNone/>
            </a:pPr>
            <a:r>
              <a:rPr lang="en"/>
              <a:t>Description: Combines two variables into a single loop, enabling joint scheduling and parallelization of the resulting fused loop.</a:t>
            </a:r>
            <a:endParaRPr/>
          </a:p>
          <a:p>
            <a:pPr marL="0" lvl="0" indent="0" algn="l" rtl="0">
              <a:spcBef>
                <a:spcPts val="0"/>
              </a:spcBef>
              <a:spcAft>
                <a:spcPts val="0"/>
              </a:spcAft>
              <a:buNone/>
            </a:pPr>
            <a:br>
              <a:rPr lang="en"/>
            </a:br>
            <a:r>
              <a:rPr lang="en"/>
              <a:t>Method: </a:t>
            </a:r>
            <a:r>
              <a:rPr lang="en" b="1"/>
              <a:t>.reorder(vars...)</a:t>
            </a:r>
            <a:endParaRPr b="1"/>
          </a:p>
          <a:p>
            <a:pPr marL="0" lvl="0" indent="0" algn="l" rtl="0">
              <a:spcBef>
                <a:spcPts val="0"/>
              </a:spcBef>
              <a:spcAft>
                <a:spcPts val="0"/>
              </a:spcAft>
              <a:buClr>
                <a:schemeClr val="dk1"/>
              </a:buClr>
              <a:buSzPts val="1100"/>
              <a:buFont typeface="Arial"/>
              <a:buNone/>
            </a:pPr>
            <a:r>
              <a:rPr lang="en"/>
              <a:t>Description: Changes the nesting order of loops, potentially improving cache locality and exposing opportunities for vectorization and parallelism.</a:t>
            </a:r>
            <a:endParaRPr/>
          </a:p>
          <a:p>
            <a:pPr marL="0" lvl="0" indent="0" algn="l" rtl="0">
              <a:spcBef>
                <a:spcPts val="0"/>
              </a:spcBef>
              <a:spcAft>
                <a:spcPts val="0"/>
              </a:spcAft>
              <a:buNone/>
            </a:pPr>
            <a:br>
              <a:rPr lang="en"/>
            </a:br>
            <a:br>
              <a:rPr lang="en"/>
            </a:br>
            <a:r>
              <a:rPr lang="en" b="1"/>
              <a:t>Comparison with Traditional Methods</a:t>
            </a:r>
            <a:endParaRPr b="1"/>
          </a:p>
          <a:p>
            <a:pPr marL="0" lvl="0" indent="0" algn="l" rtl="0">
              <a:spcBef>
                <a:spcPts val="0"/>
              </a:spcBef>
              <a:spcAft>
                <a:spcPts val="0"/>
              </a:spcAft>
              <a:buClr>
                <a:schemeClr val="dk1"/>
              </a:buClr>
              <a:buSzPts val="1100"/>
              <a:buFont typeface="Arial"/>
              <a:buNone/>
            </a:pPr>
            <a:r>
              <a:rPr lang="en"/>
              <a:t>Traditional image processing often relies on simple, straightforward loop-based computations with limited optimizations: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Single-threaded: By default, traditional loops are single-threaded, not utilizing multiple CPU cores.</a:t>
            </a:r>
            <a:endParaRPr/>
          </a:p>
          <a:p>
            <a:pPr marL="0" lvl="0" indent="0" algn="l" rtl="0">
              <a:spcBef>
                <a:spcPts val="0"/>
              </a:spcBef>
              <a:spcAft>
                <a:spcPts val="0"/>
              </a:spcAft>
              <a:buClr>
                <a:schemeClr val="dk1"/>
              </a:buClr>
              <a:buSzPts val="1100"/>
              <a:buFont typeface="Arial"/>
              <a:buNone/>
            </a:pPr>
            <a:r>
              <a:rPr lang="en"/>
              <a:t>No Vectorization: Without explicit SIMD programming, traditional loops miss out on the parallelism offered by SIMD instructions.</a:t>
            </a:r>
            <a:endParaRPr/>
          </a:p>
          <a:p>
            <a:pPr marL="0" lvl="0" indent="0" algn="l" rtl="0">
              <a:spcBef>
                <a:spcPts val="0"/>
              </a:spcBef>
              <a:spcAft>
                <a:spcPts val="0"/>
              </a:spcAft>
              <a:buClr>
                <a:schemeClr val="dk1"/>
              </a:buClr>
              <a:buSzPts val="1100"/>
              <a:buFont typeface="Arial"/>
              <a:buNone/>
            </a:pPr>
            <a:r>
              <a:rPr lang="en"/>
              <a:t>Poor Cache Usage: Large, unoptimized loops can lead to poor cache performance due to frequent cache misses.</a:t>
            </a:r>
            <a:endParaRPr/>
          </a:p>
          <a:p>
            <a:pPr marL="0" lvl="0" indent="0" algn="l" rtl="0">
              <a:spcBef>
                <a:spcPts val="0"/>
              </a:spcBef>
              <a:spcAft>
                <a:spcPts val="0"/>
              </a:spcAft>
              <a:buClr>
                <a:schemeClr val="dk1"/>
              </a:buClr>
              <a:buSzPts val="1100"/>
              <a:buFont typeface="Arial"/>
              <a:buNone/>
            </a:pPr>
            <a:r>
              <a:rPr lang="en"/>
              <a:t>Manual Optimization: Any parallelization, vectorization, or cache optimization requires manual effort and expertise, leading to complex and less maintainable code.</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725d70c72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725d70c72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Interestingly enough, even with no optimisation done, the average execution time remained the same.</a:t>
            </a:r>
            <a:br>
              <a:rPr lang="en"/>
            </a:br>
            <a:r>
              <a:rPr lang="en"/>
              <a:t>In some other examples, it even increased a lot of the times.</a:t>
            </a:r>
            <a:br>
              <a:rPr lang="en"/>
            </a:br>
            <a:br>
              <a:rPr lang="en"/>
            </a:br>
            <a:r>
              <a:rPr lang="en"/>
              <a:t>The first program executing faster than the second one, despite the advanced scheduling in the second, can happen for several reasons: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b="1"/>
              <a:t>Overhead of Parallelism: The overhead of managing threads and synchronization can sometimes outweigh the benefits of parallel execution, especially for relatively simple computations </a:t>
            </a:r>
            <a:endParaRPr b="1"/>
          </a:p>
          <a:p>
            <a:pPr marL="0" lvl="0" indent="0" algn="l" rtl="0">
              <a:spcBef>
                <a:spcPts val="0"/>
              </a:spcBef>
              <a:spcAft>
                <a:spcPts val="0"/>
              </a:spcAft>
              <a:buClr>
                <a:schemeClr val="dk1"/>
              </a:buClr>
              <a:buSzPts val="1100"/>
              <a:buFont typeface="Arial"/>
              <a:buNone/>
            </a:pPr>
            <a:r>
              <a:rPr lang="en"/>
              <a:t>Cache Behavior: Tiling is supposed to improve cache locality, but if the tile size does not align well with the cache size or if there are too many threads causing cache thrashing, performance can degrade.</a:t>
            </a:r>
            <a:endParaRPr/>
          </a:p>
          <a:p>
            <a:pPr marL="0" lvl="0" indent="0" algn="l" rtl="0">
              <a:spcBef>
                <a:spcPts val="0"/>
              </a:spcBef>
              <a:spcAft>
                <a:spcPts val="0"/>
              </a:spcAft>
              <a:buClr>
                <a:schemeClr val="dk1"/>
              </a:buClr>
              <a:buSzPts val="1100"/>
              <a:buFont typeface="Arial"/>
              <a:buNone/>
            </a:pPr>
            <a:r>
              <a:rPr lang="en"/>
              <a:t>Vectorization and Unrolling: These optimizations are beneficial for complex computations but might not show significant improvements for simple operations. The overhead of setting up these optimizations might not be worth it for such a straightforward calculation.</a:t>
            </a:r>
            <a:endParaRPr/>
          </a:p>
          <a:p>
            <a:pPr marL="0" lvl="0" indent="0" algn="l" rtl="0">
              <a:spcBef>
                <a:spcPts val="0"/>
              </a:spcBef>
              <a:spcAft>
                <a:spcPts val="0"/>
              </a:spcAft>
              <a:buClr>
                <a:schemeClr val="dk1"/>
              </a:buClr>
              <a:buSzPts val="1100"/>
              <a:buFont typeface="Arial"/>
              <a:buNone/>
            </a:pPr>
            <a:r>
              <a:rPr lang="en"/>
              <a:t>Processor and Memory Bandwidth: For very large data sizes, the memory bandwidth can become the bottleneck. The simple program might be benefiting from better cache and memory access patterns that are disrupted by the more complex scheduling in the second program.</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726300d88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726300d88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tests were only run on one single image, and thus have a lot of room for improvement. From here on, tests will be performed on images of varying sizes to get a more comprehensive overview of the program’s performance.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e1a5190cc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e1a5190cc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821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1a5190c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1a5190c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For image rotation, there may be various scheduling decisions to make, such as tiling sizes, loop ordering, and parallelization strategies. The auto-scheduler can efficiently explore this vast space of possible schedules to find the optimal configuration for the target architecture.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Also, different hardware architectures may benefit from different scheduling strategies. The auto-scheduler can adapt the schedule to the specific characteristics of the target hardware.</a:t>
            </a: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e1a5190cc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e1a5190cc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903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e281f1c01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e281f1c01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e281f1c013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e281f1c01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e281f1c01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e281f1c01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e281f1c013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e281f1c013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All pixels from the original line get transferred to the base-line. The angle of rotation, α is segmented into 8 areas and 2 groups. In the H areas, horizontal lines from the original image are used for rotation; in the V zones, vertical lines from the original image are employed. The m × n image T has m lines in V zones and n lines in H zones.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e281f1c013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e281f1c01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281f1c013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e281f1c013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issue here is a bunch of unallocated pixels, which we’ll look over later.</a:t>
            </a:r>
            <a:br>
              <a:rPr lang="en"/>
            </a:br>
            <a:r>
              <a:rPr lang="en"/>
              <a:t>For now though, we can check out the demonstration of the line derivation at https://www.desmos.com/calculator/ujpy5sqxfa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e281f1c013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e281f1c013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73264925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73264925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732649254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732649254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32649254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732649254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32649254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732649254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962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732649254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732649254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735fcd67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735fcd67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735fcd673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735fcd673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e5ab8ac9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e5ab8ac9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e5ab8ac9f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e5ab8ac9f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e5ab8ac9f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e5ab8ac9f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e5ab8ac9f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e5ab8ac9f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e5ab8ac9f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e5ab8ac9f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e5ab8ac9f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e5ab8ac9f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3c8872b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3c8872b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73c8872b4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73c8872b4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73f88e97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73f88e97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73f88e97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73f88e972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e818c2209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e818c2209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e818c2209a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e818c2209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e818c2209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e818c2209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e818c2209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e818c2209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e847c6286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e847c6286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e847c6286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e847c6286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e847c6286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e847c6286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e847c6286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e847c6286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74dc7619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74dc7619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74dc7619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74dc7619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42582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46319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32298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4023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76a3f61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76a3f61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76a3f6197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76a3f6197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28517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76a3f6197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76a3f619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76a3f6197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76a3f6197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76a3f6197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76a3f6197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76a3f6197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76a3f6197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76a3f6197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76a3f6197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76a3f6197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76a3f6197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5533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3167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31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0" y="992766"/>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0" y="6217622"/>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3835910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7"/>
          <p:cNvSpPr>
            <a:spLocks noGrp="1"/>
          </p:cNvSpPr>
          <p:nvPr>
            <p:ph type="pic" idx="2"/>
          </p:nvPr>
        </p:nvSpPr>
        <p:spPr>
          <a:xfrm>
            <a:off x="5183188" y="987425"/>
            <a:ext cx="6172200" cy="4873625"/>
          </a:xfrm>
          <a:prstGeom prst="rect">
            <a:avLst/>
          </a:prstGeom>
          <a:noFill/>
          <a:ln>
            <a:noFill/>
          </a:ln>
        </p:spPr>
      </p:sp>
      <p:sp>
        <p:nvSpPr>
          <p:cNvPr id="68" name="Google Shape;68;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t>‹#›</a:t>
            </a:fld>
            <a:endParaRPr lang="en-IN"/>
          </a:p>
        </p:txBody>
      </p:sp>
    </p:spTree>
    <p:extLst>
      <p:ext uri="{BB962C8B-B14F-4D97-AF65-F5344CB8AC3E}">
        <p14:creationId xmlns:p14="http://schemas.microsoft.com/office/powerpoint/2010/main" val="1559105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6"/>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3733">
                <a:solidFill>
                  <a:schemeClr val="dk1"/>
                </a:solidFill>
              </a:defRPr>
            </a:lvl1pPr>
            <a:lvl2pPr lvl="1">
              <a:spcBef>
                <a:spcPts val="0"/>
              </a:spcBef>
              <a:spcAft>
                <a:spcPts val="0"/>
              </a:spcAft>
              <a:buClr>
                <a:schemeClr val="dk1"/>
              </a:buClr>
              <a:buSzPts val="2800"/>
              <a:buNone/>
              <a:defRPr sz="3733">
                <a:solidFill>
                  <a:schemeClr val="dk1"/>
                </a:solidFill>
              </a:defRPr>
            </a:lvl2pPr>
            <a:lvl3pPr lvl="2">
              <a:spcBef>
                <a:spcPts val="0"/>
              </a:spcBef>
              <a:spcAft>
                <a:spcPts val="0"/>
              </a:spcAft>
              <a:buClr>
                <a:schemeClr val="dk1"/>
              </a:buClr>
              <a:buSzPts val="2800"/>
              <a:buNone/>
              <a:defRPr sz="3733">
                <a:solidFill>
                  <a:schemeClr val="dk1"/>
                </a:solidFill>
              </a:defRPr>
            </a:lvl3pPr>
            <a:lvl4pPr lvl="3">
              <a:spcBef>
                <a:spcPts val="0"/>
              </a:spcBef>
              <a:spcAft>
                <a:spcPts val="0"/>
              </a:spcAft>
              <a:buClr>
                <a:schemeClr val="dk1"/>
              </a:buClr>
              <a:buSzPts val="2800"/>
              <a:buNone/>
              <a:defRPr sz="3733">
                <a:solidFill>
                  <a:schemeClr val="dk1"/>
                </a:solidFill>
              </a:defRPr>
            </a:lvl4pPr>
            <a:lvl5pPr lvl="4">
              <a:spcBef>
                <a:spcPts val="0"/>
              </a:spcBef>
              <a:spcAft>
                <a:spcPts val="0"/>
              </a:spcAft>
              <a:buClr>
                <a:schemeClr val="dk1"/>
              </a:buClr>
              <a:buSzPts val="2800"/>
              <a:buNone/>
              <a:defRPr sz="3733">
                <a:solidFill>
                  <a:schemeClr val="dk1"/>
                </a:solidFill>
              </a:defRPr>
            </a:lvl5pPr>
            <a:lvl6pPr lvl="5">
              <a:spcBef>
                <a:spcPts val="0"/>
              </a:spcBef>
              <a:spcAft>
                <a:spcPts val="0"/>
              </a:spcAft>
              <a:buClr>
                <a:schemeClr val="dk1"/>
              </a:buClr>
              <a:buSzPts val="2800"/>
              <a:buNone/>
              <a:defRPr sz="3733">
                <a:solidFill>
                  <a:schemeClr val="dk1"/>
                </a:solidFill>
              </a:defRPr>
            </a:lvl6pPr>
            <a:lvl7pPr lvl="6">
              <a:spcBef>
                <a:spcPts val="0"/>
              </a:spcBef>
              <a:spcAft>
                <a:spcPts val="0"/>
              </a:spcAft>
              <a:buClr>
                <a:schemeClr val="dk1"/>
              </a:buClr>
              <a:buSzPts val="2800"/>
              <a:buNone/>
              <a:defRPr sz="3733">
                <a:solidFill>
                  <a:schemeClr val="dk1"/>
                </a:solidFill>
              </a:defRPr>
            </a:lvl7pPr>
            <a:lvl8pPr lvl="7">
              <a:spcBef>
                <a:spcPts val="0"/>
              </a:spcBef>
              <a:spcAft>
                <a:spcPts val="0"/>
              </a:spcAft>
              <a:buClr>
                <a:schemeClr val="dk1"/>
              </a:buClr>
              <a:buSzPts val="2800"/>
              <a:buNone/>
              <a:defRPr sz="3733">
                <a:solidFill>
                  <a:schemeClr val="dk1"/>
                </a:solidFill>
              </a:defRPr>
            </a:lvl8pPr>
            <a:lvl9pPr lvl="8">
              <a:spcBef>
                <a:spcPts val="0"/>
              </a:spcBef>
              <a:spcAft>
                <a:spcPts val="0"/>
              </a:spcAft>
              <a:buClr>
                <a:schemeClr val="dk1"/>
              </a:buClr>
              <a:buSzPts val="2800"/>
              <a:buNone/>
              <a:defRPr sz="3733">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24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11296610" y="6217622"/>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defRPr>
            </a:lvl1pPr>
            <a:lvl2pPr lvl="1" algn="r">
              <a:buNone/>
              <a:defRPr sz="1333">
                <a:solidFill>
                  <a:schemeClr val="lt2"/>
                </a:solidFill>
              </a:defRPr>
            </a:lvl2pPr>
            <a:lvl3pPr lvl="2" algn="r">
              <a:buNone/>
              <a:defRPr sz="1333">
                <a:solidFill>
                  <a:schemeClr val="lt2"/>
                </a:solidFill>
              </a:defRPr>
            </a:lvl3pPr>
            <a:lvl4pPr lvl="3" algn="r">
              <a:buNone/>
              <a:defRPr sz="1333">
                <a:solidFill>
                  <a:schemeClr val="lt2"/>
                </a:solidFill>
              </a:defRPr>
            </a:lvl4pPr>
            <a:lvl5pPr lvl="4" algn="r">
              <a:buNone/>
              <a:defRPr sz="1333">
                <a:solidFill>
                  <a:schemeClr val="lt2"/>
                </a:solidFill>
              </a:defRPr>
            </a:lvl5pPr>
            <a:lvl6pPr lvl="5" algn="r">
              <a:buNone/>
              <a:defRPr sz="1333">
                <a:solidFill>
                  <a:schemeClr val="lt2"/>
                </a:solidFill>
              </a:defRPr>
            </a:lvl6pPr>
            <a:lvl7pPr lvl="6" algn="r">
              <a:buNone/>
              <a:defRPr sz="1333">
                <a:solidFill>
                  <a:schemeClr val="lt2"/>
                </a:solidFill>
              </a:defRPr>
            </a:lvl7pPr>
            <a:lvl8pPr lvl="7" algn="r">
              <a:buNone/>
              <a:defRPr sz="1333">
                <a:solidFill>
                  <a:schemeClr val="lt2"/>
                </a:solidFill>
              </a:defRPr>
            </a:lvl8pPr>
            <a:lvl9pPr lvl="8" algn="r">
              <a:buNone/>
              <a:defRPr sz="1333">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21.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2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slideLayout" Target="../slideLayouts/slideLayout3.xml"/><Relationship Id="rId4" Type="http://schemas.openxmlformats.org/officeDocument/2006/relationships/tags" Target="../tags/tag6.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xml"/><Relationship Id="rId7" Type="http://schemas.openxmlformats.org/officeDocument/2006/relationships/image" Target="../media/image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3.xml"/><Relationship Id="rId5" Type="http://schemas.openxmlformats.org/officeDocument/2006/relationships/tags" Target="../tags/tag11.xml"/><Relationship Id="rId4" Type="http://schemas.openxmlformats.org/officeDocument/2006/relationships/tags" Target="../tags/tag10.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3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png"/><Relationship Id="rId4"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halide-lang.org/tutorials/tutorial_lesson_05_scheduling_1.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halide-lang.org/tutorials/tutorial_lesson_21_auto_scheduler_generate.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https://learn.microsoft.com/en-us/cpp/intrinsics/compiler-intrinsics?view=msvc-17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developer.arm.com/documentation/102474/0100/Overview?lang=en"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www.intel.com/content/www/us/en/docs/intrinsics-guide/index.html" TargetMode="External"/><Relationship Id="rId4" Type="http://schemas.openxmlformats.org/officeDocument/2006/relationships/hyperlink" Target="https://www.intel.com/content/www/us/en/docs/cpp-compiler/developer-guide-reference/2021-10/overview.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5.jpg"/></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6.jpg"/></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1.xml"/><Relationship Id="rId7"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59.png"/><Relationship Id="rId4" Type="http://schemas.openxmlformats.org/officeDocument/2006/relationships/tags" Target="../tags/tag22.xml"/><Relationship Id="rId9" Type="http://schemas.openxmlformats.org/officeDocument/2006/relationships/image" Target="../media/image58.png"/></Relationships>
</file>

<file path=ppt/slides/_rels/slide84.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61.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60.jpeg"/><Relationship Id="rId5" Type="http://schemas.openxmlformats.org/officeDocument/2006/relationships/tags" Target="../tags/tag29.xml"/><Relationship Id="rId10" Type="http://schemas.openxmlformats.org/officeDocument/2006/relationships/image" Target="../media/image1.png"/><Relationship Id="rId4" Type="http://schemas.openxmlformats.org/officeDocument/2006/relationships/tags" Target="../tags/tag28.xml"/><Relationship Id="rId9"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827382" y="3254597"/>
            <a:ext cx="10537236" cy="24147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 name="Google Shape;92;p1"/>
          <p:cNvSpPr/>
          <p:nvPr/>
        </p:nvSpPr>
        <p:spPr>
          <a:xfrm>
            <a:off x="827382" y="3337043"/>
            <a:ext cx="1644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dirty="0">
                <a:solidFill>
                  <a:schemeClr val="dk1"/>
                </a:solidFill>
                <a:latin typeface="Arial"/>
                <a:ea typeface="Arial"/>
                <a:cs typeface="Arial"/>
                <a:sym typeface="Arial"/>
              </a:rPr>
              <a:t>Team</a:t>
            </a:r>
            <a:endParaRPr sz="1400" b="0" i="0" u="none" strike="noStrike" cap="none" dirty="0">
              <a:solidFill>
                <a:srgbClr val="000000"/>
              </a:solidFill>
              <a:latin typeface="Arial"/>
              <a:ea typeface="Arial"/>
              <a:cs typeface="Arial"/>
              <a:sym typeface="Arial"/>
            </a:endParaRPr>
          </a:p>
        </p:txBody>
      </p:sp>
      <p:sp>
        <p:nvSpPr>
          <p:cNvPr id="93" name="Google Shape;93;p1"/>
          <p:cNvSpPr/>
          <p:nvPr/>
        </p:nvSpPr>
        <p:spPr>
          <a:xfrm>
            <a:off x="1394909" y="3737243"/>
            <a:ext cx="9706480" cy="1569620"/>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tx1"/>
              </a:buClr>
              <a:buSzPts val="1800"/>
              <a:buFont typeface="Arial"/>
              <a:buAutoNum type="arabicPeriod"/>
            </a:pPr>
            <a:r>
              <a:rPr lang="en-IN" sz="1800" b="0" i="0" u="none" strike="noStrike" cap="none" dirty="0">
                <a:solidFill>
                  <a:schemeClr val="tx1">
                    <a:lumMod val="85000"/>
                  </a:schemeClr>
                </a:solidFill>
                <a:latin typeface="Arial"/>
                <a:ea typeface="Arial"/>
                <a:cs typeface="Arial"/>
                <a:sym typeface="Arial"/>
              </a:rPr>
              <a:t>College Professor(s):  Dr. Sujoy Datta / sdattafcs@kiit.ac.in</a:t>
            </a:r>
            <a:endParaRPr sz="1400" b="0" i="0" u="none" strike="noStrike" cap="none" dirty="0">
              <a:solidFill>
                <a:schemeClr val="tx1">
                  <a:lumMod val="85000"/>
                </a:schemeClr>
              </a:solidFill>
              <a:latin typeface="Arial"/>
              <a:ea typeface="Arial"/>
              <a:cs typeface="Arial"/>
              <a:sym typeface="Arial"/>
            </a:endParaRPr>
          </a:p>
          <a:p>
            <a:pPr marL="228600" marR="0" lvl="0" indent="-228600" algn="l" rtl="0">
              <a:lnSpc>
                <a:spcPct val="100000"/>
              </a:lnSpc>
              <a:spcBef>
                <a:spcPts val="0"/>
              </a:spcBef>
              <a:spcAft>
                <a:spcPts val="0"/>
              </a:spcAft>
              <a:buClr>
                <a:schemeClr val="tx1"/>
              </a:buClr>
              <a:buSzPts val="1800"/>
              <a:buFont typeface="Arial"/>
              <a:buAutoNum type="arabicPeriod"/>
            </a:pPr>
            <a:r>
              <a:rPr lang="en-IN" sz="1800" b="0" i="0" u="none" strike="noStrike" cap="none" dirty="0">
                <a:solidFill>
                  <a:schemeClr val="tx1">
                    <a:lumMod val="85000"/>
                  </a:schemeClr>
                </a:solidFill>
                <a:latin typeface="Arial"/>
                <a:ea typeface="Arial"/>
                <a:cs typeface="Arial"/>
                <a:sym typeface="Arial"/>
              </a:rPr>
              <a:t>Students:</a:t>
            </a:r>
            <a:endParaRPr sz="1400" b="0" i="0" u="none" strike="noStrike" cap="none" dirty="0">
              <a:solidFill>
                <a:schemeClr val="tx1">
                  <a:lumMod val="85000"/>
                </a:schemeClr>
              </a:solidFill>
              <a:latin typeface="Arial"/>
              <a:ea typeface="Arial"/>
              <a:cs typeface="Arial"/>
              <a:sym typeface="Arial"/>
            </a:endParaRPr>
          </a:p>
          <a:p>
            <a:pPr marL="685800" marR="0" lvl="1" indent="-228600" algn="l" rtl="0">
              <a:lnSpc>
                <a:spcPct val="100000"/>
              </a:lnSpc>
              <a:spcBef>
                <a:spcPts val="0"/>
              </a:spcBef>
              <a:spcAft>
                <a:spcPts val="0"/>
              </a:spcAft>
              <a:buClr>
                <a:schemeClr val="tx1"/>
              </a:buClr>
              <a:buSzPts val="1400"/>
              <a:buFont typeface="Arial"/>
              <a:buAutoNum type="arabicPeriod"/>
            </a:pPr>
            <a:r>
              <a:rPr lang="en-IN" sz="1400" b="0" i="0" u="none" strike="noStrike" cap="none" dirty="0">
                <a:solidFill>
                  <a:schemeClr val="tx1">
                    <a:lumMod val="85000"/>
                  </a:schemeClr>
                </a:solidFill>
                <a:latin typeface="Arial"/>
                <a:ea typeface="Arial"/>
                <a:cs typeface="Arial"/>
                <a:sym typeface="Arial"/>
              </a:rPr>
              <a:t>SUBHADEEP BHADRA / 2205336@kiit.ac.in</a:t>
            </a:r>
            <a:endParaRPr sz="1400" b="0" i="0" u="none" strike="noStrike" cap="none" dirty="0">
              <a:solidFill>
                <a:schemeClr val="tx1">
                  <a:lumMod val="85000"/>
                </a:schemeClr>
              </a:solidFill>
              <a:latin typeface="Arial"/>
              <a:ea typeface="Arial"/>
              <a:cs typeface="Arial"/>
              <a:sym typeface="Arial"/>
            </a:endParaRPr>
          </a:p>
          <a:p>
            <a:pPr marL="685800" marR="0" lvl="1" indent="-228600" algn="l" rtl="0">
              <a:lnSpc>
                <a:spcPct val="100000"/>
              </a:lnSpc>
              <a:spcBef>
                <a:spcPts val="0"/>
              </a:spcBef>
              <a:spcAft>
                <a:spcPts val="0"/>
              </a:spcAft>
              <a:buClr>
                <a:schemeClr val="tx1"/>
              </a:buClr>
              <a:buSzPts val="1400"/>
              <a:buFont typeface="Arial"/>
              <a:buAutoNum type="arabicPeriod"/>
            </a:pPr>
            <a:r>
              <a:rPr lang="en-IN" sz="1400" b="0" i="0" u="none" strike="noStrike" cap="none" dirty="0">
                <a:solidFill>
                  <a:schemeClr val="tx1">
                    <a:lumMod val="85000"/>
                  </a:schemeClr>
                </a:solidFill>
                <a:latin typeface="Arial"/>
                <a:ea typeface="Arial"/>
                <a:cs typeface="Arial"/>
                <a:sym typeface="Arial"/>
              </a:rPr>
              <a:t>SOURAV KUMAR PARIDA / 22051032@kiit.ac.in</a:t>
            </a:r>
            <a:endParaRPr sz="1400" b="0" i="0" u="none" strike="noStrike" cap="none" dirty="0">
              <a:solidFill>
                <a:schemeClr val="tx1">
                  <a:lumMod val="85000"/>
                </a:schemeClr>
              </a:solidFill>
              <a:latin typeface="Arial"/>
              <a:ea typeface="Arial"/>
              <a:cs typeface="Arial"/>
              <a:sym typeface="Arial"/>
            </a:endParaRPr>
          </a:p>
          <a:p>
            <a:pPr marL="685800" marR="0" lvl="1" indent="-228600" algn="l" rtl="0">
              <a:lnSpc>
                <a:spcPct val="100000"/>
              </a:lnSpc>
              <a:spcBef>
                <a:spcPts val="0"/>
              </a:spcBef>
              <a:spcAft>
                <a:spcPts val="0"/>
              </a:spcAft>
              <a:buClr>
                <a:schemeClr val="tx1"/>
              </a:buClr>
              <a:buSzPts val="1400"/>
              <a:buFont typeface="Arial"/>
              <a:buAutoNum type="arabicPeriod"/>
            </a:pPr>
            <a:r>
              <a:rPr lang="en-IN" sz="1400" b="0" i="0" u="none" strike="noStrike" cap="none" dirty="0">
                <a:solidFill>
                  <a:schemeClr val="tx1">
                    <a:lumMod val="85000"/>
                  </a:schemeClr>
                </a:solidFill>
                <a:latin typeface="Arial"/>
                <a:ea typeface="Arial"/>
                <a:cs typeface="Arial"/>
                <a:sym typeface="Arial"/>
              </a:rPr>
              <a:t>DHRUBAJYOTI MANDAL / 22053859@kiit.ac.in</a:t>
            </a:r>
            <a:endParaRPr sz="1800" b="0" i="0" u="none" strike="noStrike" cap="none" dirty="0">
              <a:solidFill>
                <a:schemeClr val="tx1">
                  <a:lumMod val="85000"/>
                </a:schemeClr>
              </a:solidFill>
              <a:latin typeface="Arial"/>
              <a:ea typeface="Arial"/>
              <a:cs typeface="Arial"/>
              <a:sym typeface="Arial"/>
            </a:endParaRPr>
          </a:p>
          <a:p>
            <a:pPr marL="228600" marR="0" lvl="0" indent="-228600" algn="l" rtl="0">
              <a:lnSpc>
                <a:spcPct val="100000"/>
              </a:lnSpc>
              <a:spcBef>
                <a:spcPts val="0"/>
              </a:spcBef>
              <a:spcAft>
                <a:spcPts val="0"/>
              </a:spcAft>
              <a:buClr>
                <a:schemeClr val="tx1"/>
              </a:buClr>
              <a:buSzPts val="1800"/>
              <a:buFont typeface="Arial"/>
              <a:buAutoNum type="arabicPeriod"/>
            </a:pPr>
            <a:r>
              <a:rPr lang="en-IN" sz="1800" b="0" i="0" u="none" strike="noStrike" cap="none" dirty="0">
                <a:solidFill>
                  <a:schemeClr val="tx1">
                    <a:lumMod val="85000"/>
                  </a:schemeClr>
                </a:solidFill>
                <a:latin typeface="Arial"/>
                <a:ea typeface="Arial"/>
                <a:cs typeface="Arial"/>
                <a:sym typeface="Arial"/>
              </a:rPr>
              <a:t>Department: CSE</a:t>
            </a:r>
            <a:endParaRPr sz="1400" b="0" i="0" u="none" strike="noStrike" cap="none" dirty="0">
              <a:solidFill>
                <a:schemeClr val="tx1">
                  <a:lumMod val="85000"/>
                </a:schemeClr>
              </a:solidFill>
              <a:latin typeface="Arial"/>
              <a:ea typeface="Arial"/>
              <a:cs typeface="Arial"/>
              <a:sym typeface="Arial"/>
            </a:endParaRPr>
          </a:p>
        </p:txBody>
      </p:sp>
      <p:pic>
        <p:nvPicPr>
          <p:cNvPr id="95" name="Google Shape;95;p1"/>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96" name="Google Shape;96;p1"/>
          <p:cNvSpPr txBox="1"/>
          <p:nvPr/>
        </p:nvSpPr>
        <p:spPr>
          <a:xfrm>
            <a:off x="1394909" y="1690959"/>
            <a:ext cx="9402182" cy="70788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en-IN" sz="4000" b="1" i="0" u="none" strike="noStrike" cap="none" dirty="0">
                <a:solidFill>
                  <a:schemeClr val="dk1"/>
                </a:solidFill>
                <a:latin typeface="Arial"/>
                <a:ea typeface="Arial"/>
                <a:cs typeface="Arial"/>
                <a:sym typeface="Arial"/>
              </a:rPr>
              <a:t>Fast Parallel Image Rotation Algorithm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 y="1064260"/>
            <a:ext cx="6560820" cy="822960"/>
          </a:xfrm>
        </p:spPr>
        <p:txBody>
          <a:bodyPr>
            <a:normAutofit fontScale="90000"/>
          </a:bodyPr>
          <a:lstStyle/>
          <a:p>
            <a:r>
              <a:rPr lang="en-US"/>
              <a:t>Scheduling Optimisation Technique </a:t>
            </a:r>
          </a:p>
        </p:txBody>
      </p:sp>
      <p:pic>
        <p:nvPicPr>
          <p:cNvPr id="9" name="Picture Placeholder 8" descr="scheduling"/>
          <p:cNvPicPr>
            <a:picLocks noGrp="1" noChangeAspect="1"/>
          </p:cNvPicPr>
          <p:nvPr>
            <p:ph type="pic" idx="2"/>
          </p:nvPr>
        </p:nvPicPr>
        <p:blipFill>
          <a:blip r:embed="rId2"/>
          <a:stretch>
            <a:fillRect/>
          </a:stretch>
        </p:blipFill>
        <p:spPr>
          <a:xfrm>
            <a:off x="7592695" y="1373505"/>
            <a:ext cx="4018280" cy="1728470"/>
          </a:xfrm>
          <a:prstGeom prst="rect">
            <a:avLst/>
          </a:prstGeom>
        </p:spPr>
      </p:pic>
      <p:sp>
        <p:nvSpPr>
          <p:cNvPr id="4" name="Text Placeholder 3"/>
          <p:cNvSpPr>
            <a:spLocks noGrp="1"/>
          </p:cNvSpPr>
          <p:nvPr>
            <p:ph type="body" idx="1"/>
          </p:nvPr>
        </p:nvSpPr>
        <p:spPr>
          <a:xfrm>
            <a:off x="168910" y="2057400"/>
            <a:ext cx="7062470" cy="3811905"/>
          </a:xfrm>
        </p:spPr>
        <p:txBody>
          <a:bodyPr/>
          <a:lstStyle/>
          <a:p>
            <a:pPr marL="514350" indent="-285750">
              <a:buFont typeface="Wingdings" panose="05000000000000000000" charset="0"/>
              <a:buChar char="o"/>
            </a:pPr>
            <a:r>
              <a:rPr lang="en-US" sz="1800"/>
              <a:t>Using </a:t>
            </a:r>
            <a:r>
              <a:rPr lang="en-US" sz="1800">
                <a:solidFill>
                  <a:srgbClr val="FF0000"/>
                </a:solidFill>
              </a:rPr>
              <a:t>Vectorize function</a:t>
            </a:r>
            <a:r>
              <a:rPr lang="en-US" sz="1800"/>
              <a:t> in the code. This directive tells Halide toprocess 8 pixels at a time along the x dimension. This can significantly speed up the computation by making use of the vector registers in the CPU.</a:t>
            </a:r>
          </a:p>
          <a:p>
            <a:pPr marL="514350" indent="-285750">
              <a:buFont typeface="Wingdings" panose="05000000000000000000" charset="0"/>
              <a:buChar char="o"/>
            </a:pPr>
            <a:r>
              <a:rPr lang="en-US" sz="1800"/>
              <a:t>Using </a:t>
            </a:r>
            <a:r>
              <a:rPr lang="en-US" sz="1800">
                <a:solidFill>
                  <a:srgbClr val="FF0000"/>
                </a:solidFill>
              </a:rPr>
              <a:t>Parallel function</a:t>
            </a:r>
            <a:r>
              <a:rPr lang="en-US" sz="1800"/>
              <a:t> in the code.This parallelizes the computation along the y dimension. Each row of pixels can be processed in parallel and can be executed concurrently.</a:t>
            </a:r>
          </a:p>
          <a:p>
            <a:pPr marL="514350" indent="-285750">
              <a:buFont typeface="Wingdings" panose="05000000000000000000" charset="0"/>
              <a:buChar char="o"/>
            </a:pPr>
            <a:r>
              <a:rPr lang="en-US" sz="1800"/>
              <a:t>Using</a:t>
            </a:r>
            <a:r>
              <a:rPr lang="en-US" sz="1800">
                <a:solidFill>
                  <a:srgbClr val="FF0000"/>
                </a:solidFill>
              </a:rPr>
              <a:t> Compute_root</a:t>
            </a:r>
            <a:r>
              <a:rPr lang="en-US" sz="1800"/>
              <a:t> computes the entire function at the root level, ensuring efficient use of memory and avoiding redundant and un-necessary computations.</a:t>
            </a:r>
          </a:p>
          <a:p>
            <a:pPr marL="514350" indent="-285750">
              <a:buFont typeface="Wingdings" panose="05000000000000000000" charset="0"/>
              <a:buChar char="o"/>
            </a:pPr>
            <a:endParaRPr lang="en-US" sz="1800"/>
          </a:p>
        </p:txBody>
      </p:sp>
      <p:sp>
        <p:nvSpPr>
          <p:cNvPr id="6" name="Title 1"/>
          <p:cNvSpPr>
            <a:spLocks noGrp="1"/>
          </p:cNvSpPr>
          <p:nvPr/>
        </p:nvSpPr>
        <p:spPr>
          <a:xfrm>
            <a:off x="309880" y="-635"/>
            <a:ext cx="10491470" cy="73025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t>Optimisation Of The Affine Transformation </a:t>
            </a:r>
          </a:p>
        </p:txBody>
      </p:sp>
      <p:pic>
        <p:nvPicPr>
          <p:cNvPr id="214" name="Google Shape;214;p6"/>
          <p:cNvPicPr preferRelativeResize="0"/>
          <p:nvPr/>
        </p:nvPicPr>
        <p:blipFill rotWithShape="1">
          <a:blip r:embed="rId3"/>
          <a:srcRect l="4529" t="20267" r="4173" b="26840"/>
          <a:stretch>
            <a:fillRect/>
          </a:stretch>
        </p:blipFill>
        <p:spPr>
          <a:xfrm>
            <a:off x="10942081" y="105045"/>
            <a:ext cx="1249918" cy="474910"/>
          </a:xfrm>
          <a:prstGeom prst="rect">
            <a:avLst/>
          </a:prstGeom>
          <a:noFill/>
          <a:ln>
            <a:noFill/>
          </a:ln>
        </p:spPr>
      </p:pic>
      <p:sp>
        <p:nvSpPr>
          <p:cNvPr id="10" name="Google Shape;99;p17">
            <a:extLst>
              <a:ext uri="{FF2B5EF4-FFF2-40B4-BE49-F238E27FC236}">
                <a16:creationId xmlns:a16="http://schemas.microsoft.com/office/drawing/2014/main" id="{14F9525D-BB9A-4B77-A678-9A311962B87B}"/>
              </a:ext>
            </a:extLst>
          </p:cNvPr>
          <p:cNvSpPr txBox="1">
            <a:spLocks/>
          </p:cNvSpPr>
          <p:nvPr/>
        </p:nvSpPr>
        <p:spPr>
          <a:xfrm>
            <a:off x="115888" y="597712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err="1"/>
              <a:t>Subhadeep</a:t>
            </a:r>
            <a:r>
              <a:rPr lang="en-IN" sz="2666" dirty="0"/>
              <a:t> Bhadra</a:t>
            </a:r>
          </a:p>
        </p:txBody>
      </p:sp>
      <p:sp>
        <p:nvSpPr>
          <p:cNvPr id="11" name="Google Shape;127;p20">
            <a:extLst>
              <a:ext uri="{FF2B5EF4-FFF2-40B4-BE49-F238E27FC236}">
                <a16:creationId xmlns:a16="http://schemas.microsoft.com/office/drawing/2014/main" id="{FCB12843-1220-4EB6-AF4D-BCB91D75FFA6}"/>
              </a:ext>
            </a:extLst>
          </p:cNvPr>
          <p:cNvSpPr txBox="1">
            <a:spLocks/>
          </p:cNvSpPr>
          <p:nvPr/>
        </p:nvSpPr>
        <p:spPr>
          <a:xfrm>
            <a:off x="8837613" y="6002338"/>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4, 2024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80" y="1309370"/>
            <a:ext cx="6603365" cy="748030"/>
          </a:xfrm>
        </p:spPr>
        <p:txBody>
          <a:bodyPr/>
          <a:lstStyle/>
          <a:p>
            <a:r>
              <a:rPr lang="en-US"/>
              <a:t>Time Consumption :-</a:t>
            </a:r>
          </a:p>
        </p:txBody>
      </p:sp>
      <p:pic>
        <p:nvPicPr>
          <p:cNvPr id="10" name="Picture Placeholder 9" descr="Screenshot 2024-06-03 144754"/>
          <p:cNvPicPr>
            <a:picLocks noGrp="1" noChangeAspect="1"/>
          </p:cNvPicPr>
          <p:nvPr>
            <p:ph type="pic" idx="2"/>
          </p:nvPr>
        </p:nvPicPr>
        <p:blipFill>
          <a:blip r:embed="rId2"/>
          <a:stretch>
            <a:fillRect/>
          </a:stretch>
        </p:blipFill>
        <p:spPr>
          <a:xfrm>
            <a:off x="7752080" y="1220470"/>
            <a:ext cx="4248785" cy="3810635"/>
          </a:xfrm>
          <a:prstGeom prst="rect">
            <a:avLst/>
          </a:prstGeom>
        </p:spPr>
      </p:pic>
      <p:sp>
        <p:nvSpPr>
          <p:cNvPr id="4" name="Text Placeholder 3"/>
          <p:cNvSpPr>
            <a:spLocks noGrp="1"/>
          </p:cNvSpPr>
          <p:nvPr>
            <p:ph type="body" idx="1"/>
          </p:nvPr>
        </p:nvSpPr>
        <p:spPr>
          <a:xfrm>
            <a:off x="414020" y="4714494"/>
            <a:ext cx="6359525" cy="1573530"/>
          </a:xfrm>
        </p:spPr>
        <p:txBody>
          <a:bodyPr/>
          <a:lstStyle/>
          <a:p>
            <a:r>
              <a:rPr lang="en-US" sz="1800" dirty="0"/>
              <a:t>Avg time of </a:t>
            </a:r>
            <a:r>
              <a:rPr lang="en-US" sz="1800" dirty="0" err="1"/>
              <a:t>Optimised</a:t>
            </a:r>
            <a:r>
              <a:rPr lang="en-US" sz="1800" dirty="0"/>
              <a:t> Code is </a:t>
            </a:r>
            <a:r>
              <a:rPr lang="en-US" sz="1800" dirty="0" err="1"/>
              <a:t>approx</a:t>
            </a:r>
            <a:r>
              <a:rPr lang="en-US" sz="1800" dirty="0"/>
              <a:t> 1.8355 sec</a:t>
            </a:r>
          </a:p>
          <a:p>
            <a:r>
              <a:rPr lang="en-US" sz="1800" dirty="0"/>
              <a:t>Avg time of inbuilt function is </a:t>
            </a:r>
            <a:r>
              <a:rPr lang="en-US" sz="1800" dirty="0" err="1"/>
              <a:t>approx</a:t>
            </a:r>
            <a:r>
              <a:rPr lang="en-US" sz="1800" dirty="0"/>
              <a:t> 0.566 sec</a:t>
            </a:r>
          </a:p>
          <a:p>
            <a:r>
              <a:rPr lang="en-US" sz="1800" dirty="0"/>
              <a:t>Avg time of without </a:t>
            </a:r>
            <a:r>
              <a:rPr lang="en-US" sz="1800" dirty="0" err="1"/>
              <a:t>optimisation</a:t>
            </a:r>
            <a:r>
              <a:rPr lang="en-US" sz="1800" dirty="0"/>
              <a:t> is </a:t>
            </a:r>
            <a:r>
              <a:rPr lang="en-US" sz="1800" dirty="0" err="1"/>
              <a:t>approx</a:t>
            </a:r>
            <a:r>
              <a:rPr lang="en-US" sz="1800" dirty="0"/>
              <a:t> 2.63 sec</a:t>
            </a:r>
          </a:p>
        </p:txBody>
      </p:sp>
      <p:pic>
        <p:nvPicPr>
          <p:cNvPr id="214" name="Google Shape;214;p6"/>
          <p:cNvPicPr preferRelativeResize="0"/>
          <p:nvPr/>
        </p:nvPicPr>
        <p:blipFill rotWithShape="1">
          <a:blip r:embed="rId3"/>
          <a:srcRect l="4529" t="20267" r="4173" b="26840"/>
          <a:stretch>
            <a:fillRect/>
          </a:stretch>
        </p:blipFill>
        <p:spPr>
          <a:xfrm>
            <a:off x="10942081" y="105045"/>
            <a:ext cx="1249918" cy="474910"/>
          </a:xfrm>
          <a:prstGeom prst="rect">
            <a:avLst/>
          </a:prstGeom>
          <a:noFill/>
          <a:ln>
            <a:noFill/>
          </a:ln>
        </p:spPr>
      </p:pic>
      <p:sp>
        <p:nvSpPr>
          <p:cNvPr id="9" name="Title 1"/>
          <p:cNvSpPr>
            <a:spLocks noGrp="1"/>
          </p:cNvSpPr>
          <p:nvPr/>
        </p:nvSpPr>
        <p:spPr>
          <a:xfrm>
            <a:off x="309880" y="-635"/>
            <a:ext cx="10491470" cy="73025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t>Optimisation Of The Affine Transformation </a:t>
            </a:r>
          </a:p>
        </p:txBody>
      </p:sp>
      <p:sp>
        <p:nvSpPr>
          <p:cNvPr id="13" name="Text Box 12"/>
          <p:cNvSpPr txBox="1"/>
          <p:nvPr/>
        </p:nvSpPr>
        <p:spPr>
          <a:xfrm>
            <a:off x="8039100" y="5099685"/>
            <a:ext cx="4064000" cy="838200"/>
          </a:xfrm>
          <a:prstGeom prst="rect">
            <a:avLst/>
          </a:prstGeom>
          <a:noFill/>
        </p:spPr>
        <p:txBody>
          <a:bodyPr wrap="square" rtlCol="0">
            <a:noAutofit/>
          </a:bodyPr>
          <a:lstStyle/>
          <a:p>
            <a:pPr lvl="1" indent="457200"/>
            <a:r>
              <a:rPr lang="en-US" dirty="0">
                <a:solidFill>
                  <a:schemeClr val="tx1">
                    <a:lumMod val="85000"/>
                  </a:schemeClr>
                </a:solidFill>
              </a:rPr>
              <a:t>First five iterations result of </a:t>
            </a:r>
            <a:r>
              <a:rPr lang="en-US" dirty="0" err="1">
                <a:solidFill>
                  <a:schemeClr val="tx1">
                    <a:lumMod val="85000"/>
                  </a:schemeClr>
                </a:solidFill>
              </a:rPr>
              <a:t>pictureTree</a:t>
            </a:r>
            <a:endParaRPr lang="en-US" dirty="0">
              <a:solidFill>
                <a:schemeClr val="tx1">
                  <a:lumMod val="85000"/>
                </a:schemeClr>
              </a:solidFill>
            </a:endParaRPr>
          </a:p>
        </p:txBody>
      </p:sp>
      <p:graphicFrame>
        <p:nvGraphicFramePr>
          <p:cNvPr id="7" name="Table 6"/>
          <p:cNvGraphicFramePr/>
          <p:nvPr>
            <p:extLst>
              <p:ext uri="{D42A27DB-BD31-4B8C-83A1-F6EECF244321}">
                <p14:modId xmlns:p14="http://schemas.microsoft.com/office/powerpoint/2010/main" val="2727087093"/>
              </p:ext>
            </p:extLst>
          </p:nvPr>
        </p:nvGraphicFramePr>
        <p:xfrm>
          <a:off x="169545" y="2248535"/>
          <a:ext cx="7390765" cy="2274824"/>
        </p:xfrm>
        <a:graphic>
          <a:graphicData uri="http://schemas.openxmlformats.org/drawingml/2006/table">
            <a:tbl>
              <a:tblPr/>
              <a:tblGrid>
                <a:gridCol w="1230630">
                  <a:extLst>
                    <a:ext uri="{9D8B030D-6E8A-4147-A177-3AD203B41FA5}">
                      <a16:colId xmlns:a16="http://schemas.microsoft.com/office/drawing/2014/main" val="20000"/>
                    </a:ext>
                  </a:extLst>
                </a:gridCol>
                <a:gridCol w="1231265">
                  <a:extLst>
                    <a:ext uri="{9D8B030D-6E8A-4147-A177-3AD203B41FA5}">
                      <a16:colId xmlns:a16="http://schemas.microsoft.com/office/drawing/2014/main" val="20001"/>
                    </a:ext>
                  </a:extLst>
                </a:gridCol>
                <a:gridCol w="1229360">
                  <a:extLst>
                    <a:ext uri="{9D8B030D-6E8A-4147-A177-3AD203B41FA5}">
                      <a16:colId xmlns:a16="http://schemas.microsoft.com/office/drawing/2014/main" val="20002"/>
                    </a:ext>
                  </a:extLst>
                </a:gridCol>
                <a:gridCol w="1233805">
                  <a:extLst>
                    <a:ext uri="{9D8B030D-6E8A-4147-A177-3AD203B41FA5}">
                      <a16:colId xmlns:a16="http://schemas.microsoft.com/office/drawing/2014/main" val="20003"/>
                    </a:ext>
                  </a:extLst>
                </a:gridCol>
                <a:gridCol w="1233170">
                  <a:extLst>
                    <a:ext uri="{9D8B030D-6E8A-4147-A177-3AD203B41FA5}">
                      <a16:colId xmlns:a16="http://schemas.microsoft.com/office/drawing/2014/main" val="20004"/>
                    </a:ext>
                  </a:extLst>
                </a:gridCol>
                <a:gridCol w="1232535">
                  <a:extLst>
                    <a:ext uri="{9D8B030D-6E8A-4147-A177-3AD203B41FA5}">
                      <a16:colId xmlns:a16="http://schemas.microsoft.com/office/drawing/2014/main" val="20005"/>
                    </a:ext>
                  </a:extLst>
                </a:gridCol>
              </a:tblGrid>
              <a:tr h="715010">
                <a:tc>
                  <a:txBody>
                    <a:bodyPr/>
                    <a:lstStyle/>
                    <a:p>
                      <a:pPr marL="0" indent="0" algn="ctr">
                        <a:buNone/>
                      </a:pPr>
                      <a:r>
                        <a:rPr lang="en-US">
                          <a:latin typeface="Calibri" panose="020F0502020204030204" charset="0"/>
                          <a:cs typeface="Calibri" panose="020F0502020204030204" charset="0"/>
                        </a:rPr>
                        <a:t>Description</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Size</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Type</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dirty="0">
                          <a:latin typeface="Calibri" panose="020F0502020204030204" charset="0"/>
                          <a:cs typeface="Calibri" panose="020F0502020204030204" charset="0"/>
                        </a:rPr>
                        <a:t>In-Built </a:t>
                      </a:r>
                      <a:r>
                        <a:rPr lang="en-US" dirty="0" err="1">
                          <a:latin typeface="Calibri" panose="020F0502020204030204" charset="0"/>
                          <a:cs typeface="Calibri" panose="020F0502020204030204" charset="0"/>
                        </a:rPr>
                        <a:t>wrapAffine</a:t>
                      </a:r>
                      <a:r>
                        <a:rPr lang="en-US" dirty="0">
                          <a:latin typeface="Calibri" panose="020F0502020204030204" charset="0"/>
                          <a:cs typeface="Calibri" panose="020F0502020204030204" charset="0"/>
                        </a:rPr>
                        <a:t> Function(sec)</a:t>
                      </a:r>
                      <a:endParaRPr lang="en-US" dirty="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dirty="0">
                          <a:latin typeface="Calibri" panose="020F0502020204030204" charset="0"/>
                          <a:cs typeface="Calibri" panose="020F0502020204030204" charset="0"/>
                        </a:rPr>
                        <a:t>Used Scheduling Technique(sec)</a:t>
                      </a:r>
                      <a:endParaRPr lang="en-US" dirty="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Without Scheduling Technique(sec)</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1935">
                <a:tc>
                  <a:txBody>
                    <a:bodyPr/>
                    <a:lstStyle/>
                    <a:p>
                      <a:pPr marL="0" indent="0" algn="ctr">
                        <a:buNone/>
                      </a:pPr>
                      <a:r>
                        <a:rPr lang="en-US">
                          <a:latin typeface="Calibri" panose="020F0502020204030204" charset="0"/>
                          <a:cs typeface="Calibri" panose="020F0502020204030204" charset="0"/>
                        </a:rPr>
                        <a:t>Tree</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258 x 256</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Color</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0.593</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1.718</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2.763</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1935">
                <a:tc>
                  <a:txBody>
                    <a:bodyPr/>
                    <a:lstStyle/>
                    <a:p>
                      <a:pPr marL="0" indent="0" algn="ctr">
                        <a:buNone/>
                      </a:pPr>
                      <a:r>
                        <a:rPr lang="en-US">
                          <a:latin typeface="Calibri" panose="020F0502020204030204" charset="0"/>
                          <a:cs typeface="Calibri" panose="020F0502020204030204" charset="0"/>
                        </a:rPr>
                        <a:t>House</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257 x 256</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Color</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0.527</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1.814</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2.808</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3840">
                <a:tc>
                  <a:txBody>
                    <a:bodyPr/>
                    <a:lstStyle/>
                    <a:p>
                      <a:pPr marL="0" indent="0" algn="ctr">
                        <a:buNone/>
                      </a:pPr>
                      <a:r>
                        <a:rPr lang="en-US" dirty="0">
                          <a:latin typeface="Calibri" panose="020F0502020204030204" charset="0"/>
                          <a:cs typeface="Calibri" panose="020F0502020204030204" charset="0"/>
                        </a:rPr>
                        <a:t>Girl</a:t>
                      </a:r>
                      <a:endParaRPr lang="en-US" dirty="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512 x 512</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Color</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0.554</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1.919</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2.790</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2570">
                <a:tc>
                  <a:txBody>
                    <a:bodyPr/>
                    <a:lstStyle/>
                    <a:p>
                      <a:pPr marL="0" indent="0" algn="ctr">
                        <a:buNone/>
                      </a:pPr>
                      <a:r>
                        <a:rPr lang="en-US">
                          <a:latin typeface="Calibri" panose="020F0502020204030204" charset="0"/>
                          <a:cs typeface="Calibri" panose="020F0502020204030204" charset="0"/>
                        </a:rPr>
                        <a:t>Sailboat</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512 x 512</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Color</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0.590</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atin typeface="Calibri" panose="020F0502020204030204" charset="0"/>
                          <a:cs typeface="Calibri" panose="020F0502020204030204" charset="0"/>
                        </a:rPr>
                        <a:t>1.891</a:t>
                      </a:r>
                      <a:endParaRPr lang="en-US">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dirty="0">
                          <a:latin typeface="Calibri" panose="020F0502020204030204" charset="0"/>
                          <a:cs typeface="Calibri" panose="020F0502020204030204" charset="0"/>
                        </a:rPr>
                        <a:t>2.159</a:t>
                      </a:r>
                      <a:endParaRPr lang="en-US" dirty="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457200"/>
            <a:ext cx="10633075" cy="772160"/>
          </a:xfrm>
        </p:spPr>
        <p:txBody>
          <a:bodyPr>
            <a:normAutofit fontScale="90000"/>
          </a:bodyPr>
          <a:lstStyle/>
          <a:p>
            <a:r>
              <a:rPr lang="en-US" dirty="0"/>
              <a:t>Algorithm: Affine Image Transformation Using Bilinear Interpolation</a:t>
            </a:r>
          </a:p>
        </p:txBody>
      </p:sp>
      <p:sp>
        <p:nvSpPr>
          <p:cNvPr id="4" name="Text Placeholder 3"/>
          <p:cNvSpPr>
            <a:spLocks noGrp="1"/>
          </p:cNvSpPr>
          <p:nvPr>
            <p:ph type="body" idx="1"/>
          </p:nvPr>
        </p:nvSpPr>
        <p:spPr>
          <a:xfrm>
            <a:off x="482600" y="1405826"/>
            <a:ext cx="11226800" cy="4790440"/>
          </a:xfrm>
        </p:spPr>
        <p:txBody>
          <a:bodyPr>
            <a:normAutofit fontScale="92500" lnSpcReduction="20000"/>
          </a:bodyPr>
          <a:lstStyle/>
          <a:p>
            <a:pPr marL="514350" indent="-285750">
              <a:buFont typeface="Wingdings" panose="05000000000000000000" charset="0"/>
              <a:buChar char="o"/>
            </a:pPr>
            <a:r>
              <a:rPr lang="en-US" sz="2000" b="1" dirty="0">
                <a:solidFill>
                  <a:schemeClr val="tx1">
                    <a:lumMod val="85000"/>
                  </a:schemeClr>
                </a:solidFill>
                <a:sym typeface="+mn-ea"/>
              </a:rPr>
              <a:t>Initialization</a:t>
            </a:r>
          </a:p>
          <a:p>
            <a:pPr marL="971550" lvl="1" indent="-285750">
              <a:buFont typeface="Arial" panose="020B0604020202020204" pitchFamily="34" charset="0"/>
              <a:buChar char="•"/>
            </a:pPr>
            <a:r>
              <a:rPr lang="en-US" sz="1800" dirty="0">
                <a:solidFill>
                  <a:schemeClr val="tx1">
                    <a:lumMod val="85000"/>
                  </a:schemeClr>
                </a:solidFill>
                <a:sym typeface="+mn-ea"/>
              </a:rPr>
              <a:t>Extract dimensions width, height, and channels from the input buffer.</a:t>
            </a:r>
          </a:p>
          <a:p>
            <a:pPr marL="971550" lvl="1" indent="-285750">
              <a:buFont typeface="Arial" panose="020B0604020202020204" pitchFamily="34" charset="0"/>
              <a:buChar char="•"/>
            </a:pPr>
            <a:r>
              <a:rPr lang="en-US" sz="1800" dirty="0">
                <a:solidFill>
                  <a:schemeClr val="tx1">
                    <a:lumMod val="85000"/>
                  </a:schemeClr>
                </a:solidFill>
                <a:sym typeface="+mn-ea"/>
              </a:rPr>
              <a:t>Find the new height and width of the rotated image.</a:t>
            </a:r>
          </a:p>
          <a:p>
            <a:pPr marL="971550" lvl="1" indent="-285750">
              <a:buFont typeface="Arial" panose="020B0604020202020204" pitchFamily="34" charset="0"/>
              <a:buChar char="•"/>
            </a:pPr>
            <a:r>
              <a:rPr lang="en-US" sz="1800" dirty="0">
                <a:solidFill>
                  <a:schemeClr val="tx1">
                    <a:lumMod val="85000"/>
                  </a:schemeClr>
                </a:solidFill>
                <a:sym typeface="+mn-ea"/>
              </a:rPr>
              <a:t>Declare Halide variables x, y, and c to represent the pixel coordinates and channel index.</a:t>
            </a:r>
          </a:p>
          <a:p>
            <a:pPr marL="971550" lvl="1" indent="-285750">
              <a:buFont typeface="Arial" panose="020B0604020202020204" pitchFamily="34" charset="0"/>
              <a:buChar char="•"/>
            </a:pPr>
            <a:r>
              <a:rPr lang="en-US" sz="1800" dirty="0">
                <a:solidFill>
                  <a:schemeClr val="tx1">
                    <a:lumMod val="85000"/>
                  </a:schemeClr>
                </a:solidFill>
                <a:sym typeface="+mn-ea"/>
              </a:rPr>
              <a:t>Declare a Halide function transform to represent the transformation.</a:t>
            </a:r>
          </a:p>
          <a:p>
            <a:pPr marL="971550" lvl="1" indent="-285750">
              <a:buFont typeface="Arial" panose="020B0604020202020204" pitchFamily="34" charset="0"/>
              <a:buChar char="•"/>
            </a:pPr>
            <a:endParaRPr lang="en-US" sz="1600" dirty="0">
              <a:solidFill>
                <a:schemeClr val="tx1">
                  <a:lumMod val="85000"/>
                </a:schemeClr>
              </a:solidFill>
              <a:sym typeface="+mn-ea"/>
            </a:endParaRPr>
          </a:p>
          <a:p>
            <a:pPr marL="514350" indent="-285750">
              <a:buFont typeface="Wingdings" panose="05000000000000000000" charset="0"/>
              <a:buChar char="o"/>
            </a:pPr>
            <a:r>
              <a:rPr lang="en-US" sz="2000" b="1" dirty="0">
                <a:solidFill>
                  <a:schemeClr val="tx1">
                    <a:lumMod val="85000"/>
                  </a:schemeClr>
                </a:solidFill>
                <a:sym typeface="+mn-ea"/>
              </a:rPr>
              <a:t>Affine Transformation Calculation</a:t>
            </a:r>
          </a:p>
          <a:p>
            <a:pPr marL="971550" lvl="1" indent="-285750">
              <a:buFont typeface="Arial" panose="020B0604020202020204" pitchFamily="34" charset="0"/>
              <a:buChar char="•"/>
            </a:pPr>
            <a:r>
              <a:rPr lang="en-US" sz="1800" dirty="0">
                <a:solidFill>
                  <a:schemeClr val="tx1">
                    <a:lumMod val="85000"/>
                  </a:schemeClr>
                </a:solidFill>
                <a:sym typeface="+mn-ea"/>
              </a:rPr>
              <a:t>Formation of the affine transformation matrix and compute the transformed coordinates </a:t>
            </a:r>
            <a:r>
              <a:rPr lang="en-US" sz="1800" dirty="0" err="1">
                <a:solidFill>
                  <a:schemeClr val="tx1">
                    <a:lumMod val="85000"/>
                  </a:schemeClr>
                </a:solidFill>
                <a:sym typeface="+mn-ea"/>
              </a:rPr>
              <a:t>newX</a:t>
            </a:r>
            <a:r>
              <a:rPr lang="en-US" sz="1800" dirty="0">
                <a:solidFill>
                  <a:schemeClr val="tx1">
                    <a:lumMod val="85000"/>
                  </a:schemeClr>
                </a:solidFill>
                <a:sym typeface="+mn-ea"/>
              </a:rPr>
              <a:t> and </a:t>
            </a:r>
            <a:r>
              <a:rPr lang="en-US" sz="1800" dirty="0" err="1">
                <a:solidFill>
                  <a:schemeClr val="tx1">
                    <a:lumMod val="85000"/>
                  </a:schemeClr>
                </a:solidFill>
                <a:sym typeface="+mn-ea"/>
              </a:rPr>
              <a:t>newY</a:t>
            </a:r>
            <a:r>
              <a:rPr lang="en-US" sz="1800" dirty="0">
                <a:solidFill>
                  <a:schemeClr val="tx1">
                    <a:lumMod val="85000"/>
                  </a:schemeClr>
                </a:solidFill>
                <a:sym typeface="+mn-ea"/>
              </a:rPr>
              <a:t> using the affine transformation matrix:</a:t>
            </a:r>
          </a:p>
          <a:p>
            <a:pPr marL="685800" lvl="1" indent="0">
              <a:buFont typeface="Arial" panose="020B0604020202020204" pitchFamily="34" charset="0"/>
            </a:pPr>
            <a:endParaRPr lang="en-US" sz="1800" dirty="0">
              <a:solidFill>
                <a:schemeClr val="tx1">
                  <a:lumMod val="85000"/>
                </a:schemeClr>
              </a:solidFill>
              <a:sym typeface="+mn-ea"/>
            </a:endParaRPr>
          </a:p>
          <a:p>
            <a:pPr marL="685800" lvl="1" indent="457200">
              <a:buFont typeface="Wingdings" panose="05000000000000000000" charset="0"/>
            </a:pPr>
            <a:r>
              <a:rPr lang="en-US" sz="1800" b="1" dirty="0">
                <a:solidFill>
                  <a:schemeClr val="tx1">
                    <a:lumMod val="85000"/>
                  </a:schemeClr>
                </a:solidFill>
                <a:sym typeface="+mn-ea"/>
              </a:rPr>
              <a:t>Expr </a:t>
            </a:r>
            <a:r>
              <a:rPr lang="en-US" sz="1800" b="1" dirty="0" err="1">
                <a:solidFill>
                  <a:schemeClr val="tx1">
                    <a:lumMod val="85000"/>
                  </a:schemeClr>
                </a:solidFill>
                <a:sym typeface="+mn-ea"/>
              </a:rPr>
              <a:t>newX</a:t>
            </a:r>
            <a:r>
              <a:rPr lang="en-US" sz="1800" b="1" dirty="0">
                <a:solidFill>
                  <a:schemeClr val="tx1">
                    <a:lumMod val="85000"/>
                  </a:schemeClr>
                </a:solidFill>
                <a:sym typeface="+mn-ea"/>
              </a:rPr>
              <a:t> = matrix[0][0] * cast&lt;float&gt;(x) + matrix[0][1] * cast&lt;float&gt;(y) + matrix[0][2];</a:t>
            </a:r>
            <a:endParaRPr lang="en-US" sz="1800" b="1" dirty="0">
              <a:solidFill>
                <a:schemeClr val="tx1">
                  <a:lumMod val="85000"/>
                </a:schemeClr>
              </a:solidFill>
            </a:endParaRPr>
          </a:p>
          <a:p>
            <a:pPr marL="685800" lvl="1" indent="457200">
              <a:buFont typeface="Wingdings" panose="05000000000000000000" charset="0"/>
            </a:pPr>
            <a:r>
              <a:rPr lang="en-US" sz="1800" b="1" dirty="0">
                <a:solidFill>
                  <a:schemeClr val="tx1">
                    <a:lumMod val="85000"/>
                  </a:schemeClr>
                </a:solidFill>
                <a:sym typeface="+mn-ea"/>
              </a:rPr>
              <a:t> Expr </a:t>
            </a:r>
            <a:r>
              <a:rPr lang="en-US" sz="1800" b="1" dirty="0" err="1">
                <a:solidFill>
                  <a:schemeClr val="tx1">
                    <a:lumMod val="85000"/>
                  </a:schemeClr>
                </a:solidFill>
                <a:sym typeface="+mn-ea"/>
              </a:rPr>
              <a:t>newY</a:t>
            </a:r>
            <a:r>
              <a:rPr lang="en-US" sz="1800" b="1" dirty="0">
                <a:solidFill>
                  <a:schemeClr val="tx1">
                    <a:lumMod val="85000"/>
                  </a:schemeClr>
                </a:solidFill>
                <a:sym typeface="+mn-ea"/>
              </a:rPr>
              <a:t> = matrix[1][0] * cast&lt;float&gt;(x) + matrix[1][1] * cast&lt;float&gt;(y) + matrix[1][2];</a:t>
            </a:r>
          </a:p>
          <a:p>
            <a:pPr marL="685800" lvl="1" indent="457200">
              <a:buFont typeface="Wingdings" panose="05000000000000000000" charset="0"/>
            </a:pPr>
            <a:endParaRPr lang="en-US" sz="1600" b="1" dirty="0">
              <a:solidFill>
                <a:schemeClr val="tx1">
                  <a:lumMod val="85000"/>
                </a:schemeClr>
              </a:solidFill>
              <a:sym typeface="+mn-ea"/>
            </a:endParaRPr>
          </a:p>
          <a:p>
            <a:pPr marL="514350" indent="-285750">
              <a:buFont typeface="Wingdings" panose="05000000000000000000" charset="0"/>
              <a:buChar char="o"/>
            </a:pPr>
            <a:r>
              <a:rPr lang="en-US" sz="2000" b="1" dirty="0">
                <a:solidFill>
                  <a:schemeClr val="tx1">
                    <a:lumMod val="85000"/>
                  </a:schemeClr>
                </a:solidFill>
                <a:sym typeface="+mn-ea"/>
              </a:rPr>
              <a:t>Bilinear Interpolation Setup</a:t>
            </a:r>
          </a:p>
          <a:p>
            <a:pPr marL="971550" lvl="1" indent="-285750">
              <a:buFont typeface="Arial" panose="020B0604020202020204" pitchFamily="34" charset="0"/>
              <a:buChar char="•"/>
            </a:pPr>
            <a:r>
              <a:rPr lang="en-US" sz="1800" dirty="0">
                <a:solidFill>
                  <a:schemeClr val="tx1">
                    <a:lumMod val="85000"/>
                  </a:schemeClr>
                </a:solidFill>
                <a:sym typeface="+mn-ea"/>
              </a:rPr>
              <a:t>Compute the integer coordinates surrounding the transformed coordinates using:</a:t>
            </a:r>
          </a:p>
          <a:p>
            <a:pPr marL="1143000" lvl="2" indent="457200">
              <a:buFont typeface="Wingdings" panose="05000000000000000000" charset="0"/>
            </a:pPr>
            <a:r>
              <a:rPr lang="en-US" sz="1800" dirty="0">
                <a:solidFill>
                  <a:schemeClr val="tx1">
                    <a:lumMod val="85000"/>
                  </a:schemeClr>
                </a:solidFill>
              </a:rPr>
              <a:t>X0=cast&lt;int&gt;(floor(</a:t>
            </a:r>
            <a:r>
              <a:rPr lang="en-US" sz="1800" dirty="0" err="1">
                <a:solidFill>
                  <a:schemeClr val="tx1">
                    <a:lumMod val="85000"/>
                  </a:schemeClr>
                </a:solidFill>
              </a:rPr>
              <a:t>newX</a:t>
            </a:r>
            <a:r>
              <a:rPr lang="en-US" sz="1800" dirty="0">
                <a:solidFill>
                  <a:schemeClr val="tx1">
                    <a:lumMod val="85000"/>
                  </a:schemeClr>
                </a:solidFill>
              </a:rPr>
              <a:t>))</a:t>
            </a:r>
          </a:p>
          <a:p>
            <a:pPr marL="1143000" lvl="2" indent="457200">
              <a:buFont typeface="Wingdings" panose="05000000000000000000" charset="0"/>
            </a:pPr>
            <a:r>
              <a:rPr lang="en-US" sz="1800" dirty="0">
                <a:solidFill>
                  <a:schemeClr val="tx1">
                    <a:lumMod val="85000"/>
                  </a:schemeClr>
                </a:solidFill>
              </a:rPr>
              <a:t>y0=cast&lt;int&gt;(floor(</a:t>
            </a:r>
            <a:r>
              <a:rPr lang="en-US" sz="1800" dirty="0" err="1">
                <a:solidFill>
                  <a:schemeClr val="tx1">
                    <a:lumMod val="85000"/>
                  </a:schemeClr>
                </a:solidFill>
              </a:rPr>
              <a:t>newY</a:t>
            </a:r>
            <a:r>
              <a:rPr lang="en-US" sz="1800" dirty="0">
                <a:solidFill>
                  <a:schemeClr val="tx1">
                    <a:lumMod val="85000"/>
                  </a:schemeClr>
                </a:solidFill>
              </a:rPr>
              <a:t>))</a:t>
            </a:r>
          </a:p>
          <a:p>
            <a:pPr marL="1143000" lvl="2" indent="457200">
              <a:buFont typeface="Wingdings" panose="05000000000000000000" charset="0"/>
            </a:pPr>
            <a:endParaRPr lang="en-US" sz="1800" dirty="0">
              <a:solidFill>
                <a:schemeClr val="tx1">
                  <a:lumMod val="85000"/>
                </a:schemeClr>
              </a:solidFill>
            </a:endParaRPr>
          </a:p>
        </p:txBody>
      </p:sp>
      <p:pic>
        <p:nvPicPr>
          <p:cNvPr id="214" name="Google Shape;214;p6"/>
          <p:cNvPicPr preferRelativeResize="0"/>
          <p:nvPr/>
        </p:nvPicPr>
        <p:blipFill rotWithShape="1">
          <a:blip r:embed="rId2"/>
          <a:srcRect l="4529" t="20267" r="4173" b="26840"/>
          <a:stretch>
            <a:fillRect/>
          </a:stretch>
        </p:blipFill>
        <p:spPr>
          <a:xfrm>
            <a:off x="10942081" y="105045"/>
            <a:ext cx="1249918" cy="4749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37160" y="1280160"/>
            <a:ext cx="11779885" cy="5419090"/>
          </a:xfrm>
        </p:spPr>
        <p:txBody>
          <a:bodyPr>
            <a:normAutofit fontScale="90000" lnSpcReduction="10000"/>
          </a:bodyPr>
          <a:lstStyle/>
          <a:p>
            <a:pPr marL="514350" indent="-285750">
              <a:buFont typeface="Wingdings" panose="05000000000000000000" charset="0"/>
              <a:buChar char="o"/>
            </a:pPr>
            <a:r>
              <a:rPr lang="en-US" sz="2000" b="1" dirty="0">
                <a:solidFill>
                  <a:schemeClr val="tx1">
                    <a:lumMod val="85000"/>
                  </a:schemeClr>
                </a:solidFill>
                <a:sym typeface="+mn-ea"/>
              </a:rPr>
              <a:t> Bilinear Interpolation Calculation:</a:t>
            </a:r>
          </a:p>
          <a:p>
            <a:pPr marL="971550" lvl="1" indent="-285750">
              <a:buFont typeface="Arial" panose="020B0604020202020204" pitchFamily="34" charset="0"/>
              <a:buChar char="•"/>
            </a:pPr>
            <a:r>
              <a:rPr lang="en-US" sz="2000" dirty="0">
                <a:solidFill>
                  <a:schemeClr val="tx1">
                    <a:lumMod val="85000"/>
                  </a:schemeClr>
                </a:solidFill>
                <a:sym typeface="+mn-ea"/>
              </a:rPr>
              <a:t> Compute the bilinearly interpolated pixel value using the surrounding pixel values and the weights:</a:t>
            </a:r>
          </a:p>
          <a:p>
            <a:pPr marL="1143000" lvl="2" indent="0">
              <a:buFont typeface="Arial" panose="020B0604020202020204" pitchFamily="34" charset="0"/>
            </a:pPr>
            <a:r>
              <a:rPr lang="en-US" sz="2000" b="1" dirty="0">
                <a:solidFill>
                  <a:schemeClr val="tx1">
                    <a:lumMod val="85000"/>
                  </a:schemeClr>
                </a:solidFill>
                <a:sym typeface="+mn-ea"/>
              </a:rPr>
              <a:t>value =   (1 - a) * (1 - b) * input(clamp(x0, 0, </a:t>
            </a:r>
            <a:r>
              <a:rPr lang="en-US" sz="2000" b="1" dirty="0" err="1">
                <a:solidFill>
                  <a:schemeClr val="tx1">
                    <a:lumMod val="85000"/>
                  </a:schemeClr>
                </a:solidFill>
                <a:sym typeface="+mn-ea"/>
              </a:rPr>
              <a:t>input.width</a:t>
            </a:r>
            <a:r>
              <a:rPr lang="en-US" sz="2000" b="1" dirty="0">
                <a:solidFill>
                  <a:schemeClr val="tx1">
                    <a:lumMod val="85000"/>
                  </a:schemeClr>
                </a:solidFill>
                <a:sym typeface="+mn-ea"/>
              </a:rPr>
              <a:t>() - 1), clamp(y0, 0, </a:t>
            </a:r>
            <a:r>
              <a:rPr lang="en-US" sz="2000" b="1" dirty="0" err="1">
                <a:solidFill>
                  <a:schemeClr val="tx1">
                    <a:lumMod val="85000"/>
                  </a:schemeClr>
                </a:solidFill>
                <a:sym typeface="+mn-ea"/>
              </a:rPr>
              <a:t>input.height</a:t>
            </a:r>
            <a:r>
              <a:rPr lang="en-US" sz="2000" b="1" dirty="0">
                <a:solidFill>
                  <a:schemeClr val="tx1">
                    <a:lumMod val="85000"/>
                  </a:schemeClr>
                </a:solidFill>
                <a:sym typeface="+mn-ea"/>
              </a:rPr>
              <a:t>() - 1), c) +</a:t>
            </a:r>
          </a:p>
          <a:p>
            <a:pPr marL="1143000" lvl="2" indent="0">
              <a:buFont typeface="Arial" panose="020B0604020202020204" pitchFamily="34" charset="0"/>
            </a:pPr>
            <a:r>
              <a:rPr lang="en-US" sz="2000" b="1" dirty="0">
                <a:solidFill>
                  <a:schemeClr val="tx1">
                    <a:lumMod val="85000"/>
                  </a:schemeClr>
                </a:solidFill>
                <a:sym typeface="+mn-ea"/>
              </a:rPr>
              <a:t>                 a * (1 - b) * input(clamp(x1, 0, </a:t>
            </a:r>
            <a:r>
              <a:rPr lang="en-US" sz="2000" b="1" dirty="0" err="1">
                <a:solidFill>
                  <a:schemeClr val="tx1">
                    <a:lumMod val="85000"/>
                  </a:schemeClr>
                </a:solidFill>
                <a:sym typeface="+mn-ea"/>
              </a:rPr>
              <a:t>input.width</a:t>
            </a:r>
            <a:r>
              <a:rPr lang="en-US" sz="2000" b="1" dirty="0">
                <a:solidFill>
                  <a:schemeClr val="tx1">
                    <a:lumMod val="85000"/>
                  </a:schemeClr>
                </a:solidFill>
                <a:sym typeface="+mn-ea"/>
              </a:rPr>
              <a:t>() - 1), clamp(y0, 0, </a:t>
            </a:r>
            <a:r>
              <a:rPr lang="en-US" sz="2000" b="1" dirty="0" err="1">
                <a:solidFill>
                  <a:schemeClr val="tx1">
                    <a:lumMod val="85000"/>
                  </a:schemeClr>
                </a:solidFill>
                <a:sym typeface="+mn-ea"/>
              </a:rPr>
              <a:t>input.height</a:t>
            </a:r>
            <a:r>
              <a:rPr lang="en-US" sz="2000" b="1" dirty="0">
                <a:solidFill>
                  <a:schemeClr val="tx1">
                    <a:lumMod val="85000"/>
                  </a:schemeClr>
                </a:solidFill>
                <a:sym typeface="+mn-ea"/>
              </a:rPr>
              <a:t>() - 1), c) +</a:t>
            </a:r>
          </a:p>
          <a:p>
            <a:pPr marL="1143000" lvl="2" indent="0">
              <a:buFont typeface="Arial" panose="020B0604020202020204" pitchFamily="34" charset="0"/>
            </a:pPr>
            <a:r>
              <a:rPr lang="en-US" sz="2000" b="1" dirty="0">
                <a:solidFill>
                  <a:schemeClr val="tx1">
                    <a:lumMod val="85000"/>
                  </a:schemeClr>
                </a:solidFill>
                <a:sym typeface="+mn-ea"/>
              </a:rPr>
              <a:t>                 (1 - a) * b * input(clamp(x0, 0, </a:t>
            </a:r>
            <a:r>
              <a:rPr lang="en-US" sz="2000" b="1" dirty="0" err="1">
                <a:solidFill>
                  <a:schemeClr val="tx1">
                    <a:lumMod val="85000"/>
                  </a:schemeClr>
                </a:solidFill>
                <a:sym typeface="+mn-ea"/>
              </a:rPr>
              <a:t>input.width</a:t>
            </a:r>
            <a:r>
              <a:rPr lang="en-US" sz="2000" b="1" dirty="0">
                <a:solidFill>
                  <a:schemeClr val="tx1">
                    <a:lumMod val="85000"/>
                  </a:schemeClr>
                </a:solidFill>
                <a:sym typeface="+mn-ea"/>
              </a:rPr>
              <a:t>() - 1), clamp(y1, 0, </a:t>
            </a:r>
            <a:r>
              <a:rPr lang="en-US" sz="2000" b="1" dirty="0" err="1">
                <a:solidFill>
                  <a:schemeClr val="tx1">
                    <a:lumMod val="85000"/>
                  </a:schemeClr>
                </a:solidFill>
                <a:sym typeface="+mn-ea"/>
              </a:rPr>
              <a:t>input.height</a:t>
            </a:r>
            <a:r>
              <a:rPr lang="en-US" sz="2000" b="1" dirty="0">
                <a:solidFill>
                  <a:schemeClr val="tx1">
                    <a:lumMod val="85000"/>
                  </a:schemeClr>
                </a:solidFill>
                <a:sym typeface="+mn-ea"/>
              </a:rPr>
              <a:t>() - 1), c) +</a:t>
            </a:r>
          </a:p>
          <a:p>
            <a:pPr marL="1143000" lvl="2" indent="0">
              <a:buFont typeface="Arial" panose="020B0604020202020204" pitchFamily="34" charset="0"/>
            </a:pPr>
            <a:r>
              <a:rPr lang="en-US" sz="2000" b="1" dirty="0">
                <a:solidFill>
                  <a:schemeClr val="tx1">
                    <a:lumMod val="85000"/>
                  </a:schemeClr>
                </a:solidFill>
                <a:sym typeface="+mn-ea"/>
              </a:rPr>
              <a:t>                  a * b * input(clamp(x1, 0, </a:t>
            </a:r>
            <a:r>
              <a:rPr lang="en-US" sz="2000" b="1" dirty="0" err="1">
                <a:solidFill>
                  <a:schemeClr val="tx1">
                    <a:lumMod val="85000"/>
                  </a:schemeClr>
                </a:solidFill>
                <a:sym typeface="+mn-ea"/>
              </a:rPr>
              <a:t>input.width</a:t>
            </a:r>
            <a:r>
              <a:rPr lang="en-US" sz="2000" b="1" dirty="0">
                <a:solidFill>
                  <a:schemeClr val="tx1">
                    <a:lumMod val="85000"/>
                  </a:schemeClr>
                </a:solidFill>
                <a:sym typeface="+mn-ea"/>
              </a:rPr>
              <a:t>() - 1), clamp(y1, 0, </a:t>
            </a:r>
            <a:r>
              <a:rPr lang="en-US" sz="2000" b="1" dirty="0" err="1">
                <a:solidFill>
                  <a:schemeClr val="tx1">
                    <a:lumMod val="85000"/>
                  </a:schemeClr>
                </a:solidFill>
                <a:sym typeface="+mn-ea"/>
              </a:rPr>
              <a:t>input.height</a:t>
            </a:r>
            <a:r>
              <a:rPr lang="en-US" sz="2000" b="1" dirty="0">
                <a:solidFill>
                  <a:schemeClr val="tx1">
                    <a:lumMod val="85000"/>
                  </a:schemeClr>
                </a:solidFill>
                <a:sym typeface="+mn-ea"/>
              </a:rPr>
              <a:t>() - 1), c);</a:t>
            </a:r>
          </a:p>
          <a:p>
            <a:pPr marL="514350" indent="-285750">
              <a:buFont typeface="Wingdings" panose="05000000000000000000" charset="0"/>
              <a:buChar char="o"/>
            </a:pPr>
            <a:r>
              <a:rPr lang="en-US" sz="2000" b="1" dirty="0">
                <a:solidFill>
                  <a:schemeClr val="tx1">
                    <a:lumMod val="85000"/>
                  </a:schemeClr>
                </a:solidFill>
                <a:sym typeface="+mn-ea"/>
              </a:rPr>
              <a:t>Boundary Handling:</a:t>
            </a:r>
          </a:p>
          <a:p>
            <a:pPr marL="971550" lvl="1" indent="-285750">
              <a:buFont typeface="Arial" panose="020B0604020202020204" pitchFamily="34" charset="0"/>
              <a:buChar char="•"/>
            </a:pPr>
            <a:r>
              <a:rPr lang="en-US" sz="2000" dirty="0">
                <a:solidFill>
                  <a:schemeClr val="tx1">
                    <a:lumMod val="85000"/>
                  </a:schemeClr>
                </a:solidFill>
                <a:sym typeface="+mn-ea"/>
              </a:rPr>
              <a:t> Set the pixel to black if the transformed coordinates are out of bounds and the rest pixel will be remain same    using:</a:t>
            </a:r>
          </a:p>
          <a:p>
            <a:pPr marL="1143000" lvl="2" indent="0">
              <a:buFont typeface="Arial" panose="020B0604020202020204" pitchFamily="34" charset="0"/>
            </a:pPr>
            <a:r>
              <a:rPr lang="en-US" sz="2000" b="1" dirty="0">
                <a:solidFill>
                  <a:schemeClr val="tx1">
                    <a:lumMod val="85000"/>
                  </a:schemeClr>
                </a:solidFill>
                <a:sym typeface="+mn-ea"/>
              </a:rPr>
              <a:t>transform(x, y, c) = select( </a:t>
            </a:r>
            <a:r>
              <a:rPr lang="en-US" sz="2000" b="1" dirty="0" err="1">
                <a:solidFill>
                  <a:schemeClr val="tx1">
                    <a:lumMod val="85000"/>
                  </a:schemeClr>
                </a:solidFill>
                <a:sym typeface="+mn-ea"/>
              </a:rPr>
              <a:t>newX</a:t>
            </a:r>
            <a:r>
              <a:rPr lang="en-US" sz="2000" b="1" dirty="0">
                <a:solidFill>
                  <a:schemeClr val="tx1">
                    <a:lumMod val="85000"/>
                  </a:schemeClr>
                </a:solidFill>
                <a:sym typeface="+mn-ea"/>
              </a:rPr>
              <a:t> &gt;= 0 &amp;&amp; </a:t>
            </a:r>
            <a:r>
              <a:rPr lang="en-US" sz="2000" b="1" dirty="0" err="1">
                <a:solidFill>
                  <a:schemeClr val="tx1">
                    <a:lumMod val="85000"/>
                  </a:schemeClr>
                </a:solidFill>
                <a:sym typeface="+mn-ea"/>
              </a:rPr>
              <a:t>newX</a:t>
            </a:r>
            <a:r>
              <a:rPr lang="en-US" sz="2000" b="1" dirty="0">
                <a:solidFill>
                  <a:schemeClr val="tx1">
                    <a:lumMod val="85000"/>
                  </a:schemeClr>
                </a:solidFill>
                <a:sym typeface="+mn-ea"/>
              </a:rPr>
              <a:t> &lt; </a:t>
            </a:r>
            <a:r>
              <a:rPr lang="en-US" sz="2000" b="1" dirty="0" err="1">
                <a:solidFill>
                  <a:schemeClr val="tx1">
                    <a:lumMod val="85000"/>
                  </a:schemeClr>
                </a:solidFill>
                <a:sym typeface="+mn-ea"/>
              </a:rPr>
              <a:t>input.width</a:t>
            </a:r>
            <a:r>
              <a:rPr lang="en-US" sz="2000" b="1" dirty="0">
                <a:solidFill>
                  <a:schemeClr val="tx1">
                    <a:lumMod val="85000"/>
                  </a:schemeClr>
                </a:solidFill>
                <a:sym typeface="+mn-ea"/>
              </a:rPr>
              <a:t>() &amp;&amp; </a:t>
            </a:r>
            <a:r>
              <a:rPr lang="en-US" sz="2000" b="1" dirty="0" err="1">
                <a:solidFill>
                  <a:schemeClr val="tx1">
                    <a:lumMod val="85000"/>
                  </a:schemeClr>
                </a:solidFill>
                <a:sym typeface="+mn-ea"/>
              </a:rPr>
              <a:t>newY</a:t>
            </a:r>
            <a:r>
              <a:rPr lang="en-US" sz="2000" b="1" dirty="0">
                <a:solidFill>
                  <a:schemeClr val="tx1">
                    <a:lumMod val="85000"/>
                  </a:schemeClr>
                </a:solidFill>
                <a:sym typeface="+mn-ea"/>
              </a:rPr>
              <a:t> &gt;= 0 &amp;&amp; </a:t>
            </a:r>
            <a:r>
              <a:rPr lang="en-US" sz="2000" b="1" dirty="0" err="1">
                <a:solidFill>
                  <a:schemeClr val="tx1">
                    <a:lumMod val="85000"/>
                  </a:schemeClr>
                </a:solidFill>
                <a:sym typeface="+mn-ea"/>
              </a:rPr>
              <a:t>newY</a:t>
            </a:r>
            <a:r>
              <a:rPr lang="en-US" sz="2000" b="1" dirty="0">
                <a:solidFill>
                  <a:schemeClr val="tx1">
                    <a:lumMod val="85000"/>
                  </a:schemeClr>
                </a:solidFill>
                <a:sym typeface="+mn-ea"/>
              </a:rPr>
              <a:t> &lt; </a:t>
            </a:r>
            <a:r>
              <a:rPr lang="en-US" sz="2000" b="1" dirty="0" err="1">
                <a:solidFill>
                  <a:schemeClr val="tx1">
                    <a:lumMod val="85000"/>
                  </a:schemeClr>
                </a:solidFill>
                <a:sym typeface="+mn-ea"/>
              </a:rPr>
              <a:t>input.height</a:t>
            </a:r>
            <a:r>
              <a:rPr lang="en-US" sz="2000" b="1" dirty="0">
                <a:solidFill>
                  <a:schemeClr val="tx1">
                    <a:lumMod val="85000"/>
                  </a:schemeClr>
                </a:solidFill>
                <a:sym typeface="+mn-ea"/>
              </a:rPr>
              <a:t>(), cast&lt;uint8_t&gt;(clamp(value, 0.0f, 255.0f)),cast&lt;uint8_t&gt;(0);</a:t>
            </a:r>
          </a:p>
          <a:p>
            <a:pPr marL="514350" indent="-285750">
              <a:buFont typeface="Wingdings" panose="05000000000000000000" charset="0"/>
              <a:buChar char="o"/>
            </a:pPr>
            <a:r>
              <a:rPr lang="en-US" sz="2000" b="1" dirty="0">
                <a:solidFill>
                  <a:schemeClr val="tx1">
                    <a:lumMod val="85000"/>
                  </a:schemeClr>
                </a:solidFill>
                <a:sym typeface="+mn-ea"/>
              </a:rPr>
              <a:t>Using Scheduling Techniques</a:t>
            </a:r>
          </a:p>
          <a:p>
            <a:pPr indent="457200"/>
            <a:r>
              <a:rPr lang="en-US" sz="2000" dirty="0">
                <a:solidFill>
                  <a:schemeClr val="tx1">
                    <a:lumMod val="85000"/>
                  </a:schemeClr>
                </a:solidFill>
                <a:sym typeface="+mn-ea"/>
              </a:rPr>
              <a:t>.vectorize(x, 8) : This line applies vectorization. Vectorization leverages the capabilities of modern 	processors that 	can perform the same operation on multiple pieces of data simultaneously.</a:t>
            </a:r>
            <a:endParaRPr lang="en-US" sz="2000" dirty="0">
              <a:solidFill>
                <a:schemeClr val="tx1">
                  <a:lumMod val="85000"/>
                </a:schemeClr>
              </a:solidFill>
            </a:endParaRPr>
          </a:p>
          <a:p>
            <a:pPr indent="457200"/>
            <a:r>
              <a:rPr lang="en-US" sz="2000" dirty="0">
                <a:solidFill>
                  <a:schemeClr val="tx1">
                    <a:lumMod val="85000"/>
                  </a:schemeClr>
                </a:solidFill>
                <a:sym typeface="+mn-ea"/>
              </a:rPr>
              <a:t>.parallel(y) : This line applies parallelization. Parallelization utilizes multiple cores or processors available in 	your 	computer to execute different parts of the computation concurrently.</a:t>
            </a:r>
            <a:endParaRPr lang="en-US" sz="2000" dirty="0">
              <a:solidFill>
                <a:schemeClr val="tx1">
                  <a:lumMod val="85000"/>
                </a:schemeClr>
              </a:solidFill>
            </a:endParaRPr>
          </a:p>
          <a:p>
            <a:pPr indent="457200"/>
            <a:r>
              <a:rPr lang="en-US" sz="2000" dirty="0">
                <a:solidFill>
                  <a:schemeClr val="tx1">
                    <a:lumMod val="85000"/>
                  </a:schemeClr>
                </a:solidFill>
                <a:sym typeface="+mn-ea"/>
              </a:rPr>
              <a:t>.</a:t>
            </a:r>
            <a:r>
              <a:rPr lang="en-US" sz="2000" dirty="0" err="1">
                <a:solidFill>
                  <a:schemeClr val="tx1">
                    <a:lumMod val="85000"/>
                  </a:schemeClr>
                </a:solidFill>
                <a:sym typeface="+mn-ea"/>
              </a:rPr>
              <a:t>compute_root</a:t>
            </a:r>
            <a:r>
              <a:rPr lang="en-US" sz="2000" dirty="0">
                <a:solidFill>
                  <a:schemeClr val="tx1">
                    <a:lumMod val="85000"/>
                  </a:schemeClr>
                </a:solidFill>
                <a:sym typeface="+mn-ea"/>
              </a:rPr>
              <a:t>() : This  likely refers to the concept of a computation to reduce un-necessary computation.</a:t>
            </a:r>
            <a:endParaRPr lang="en-US" sz="1800" b="1" dirty="0">
              <a:solidFill>
                <a:schemeClr val="tx1">
                  <a:lumMod val="85000"/>
                </a:schemeClr>
              </a:solidFill>
              <a:sym typeface="+mn-ea"/>
            </a:endParaRPr>
          </a:p>
        </p:txBody>
      </p:sp>
      <p:sp>
        <p:nvSpPr>
          <p:cNvPr id="6" name="Title 1"/>
          <p:cNvSpPr>
            <a:spLocks noGrp="1"/>
          </p:cNvSpPr>
          <p:nvPr/>
        </p:nvSpPr>
        <p:spPr>
          <a:xfrm>
            <a:off x="338455" y="214830"/>
            <a:ext cx="10491470" cy="730250"/>
          </a:xfrm>
          <a:prstGeom prst="rect">
            <a:avLst/>
          </a:prstGeom>
          <a:noFill/>
          <a:ln>
            <a:noFill/>
          </a:ln>
        </p:spPr>
        <p:txBody>
          <a:bodyPr wrap="square" lIns="91425" tIns="45700" rIns="91425" bIns="45700" anchor="b"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a:t>Algorithm: Affine Image Transformation Using Bilinear Interpolation</a:t>
            </a:r>
          </a:p>
        </p:txBody>
      </p:sp>
      <p:pic>
        <p:nvPicPr>
          <p:cNvPr id="214" name="Google Shape;214;p6"/>
          <p:cNvPicPr preferRelativeResize="0"/>
          <p:nvPr/>
        </p:nvPicPr>
        <p:blipFill rotWithShape="1">
          <a:blip r:embed="rId2"/>
          <a:srcRect l="4529" t="20267" r="4173" b="26840"/>
          <a:stretch>
            <a:fillRect/>
          </a:stretch>
        </p:blipFill>
        <p:spPr>
          <a:xfrm>
            <a:off x="10942081" y="105045"/>
            <a:ext cx="1249918" cy="4749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40105" y="1205230"/>
            <a:ext cx="11141075" cy="3842385"/>
          </a:xfrm>
        </p:spPr>
        <p:txBody>
          <a:bodyPr>
            <a:normAutofit lnSpcReduction="10000"/>
          </a:bodyPr>
          <a:lstStyle/>
          <a:p>
            <a:pPr marL="228600" indent="0">
              <a:buFont typeface="Wingdings" panose="05000000000000000000" charset="0"/>
            </a:pPr>
            <a:br>
              <a:rPr lang="en-US" sz="1800" dirty="0">
                <a:solidFill>
                  <a:schemeClr val="tx1">
                    <a:lumMod val="85000"/>
                  </a:schemeClr>
                </a:solidFill>
                <a:sym typeface="+mn-ea"/>
              </a:rPr>
            </a:br>
            <a:endParaRPr lang="en-US" sz="1800" dirty="0">
              <a:solidFill>
                <a:schemeClr val="tx1">
                  <a:lumMod val="85000"/>
                </a:schemeClr>
              </a:solidFill>
              <a:sym typeface="+mn-ea"/>
            </a:endParaRPr>
          </a:p>
          <a:p>
            <a:pPr marL="514350" indent="-285750">
              <a:buFont typeface="Wingdings" panose="05000000000000000000" charset="0"/>
              <a:buChar char="o"/>
            </a:pPr>
            <a:r>
              <a:rPr lang="en-US" sz="1800" b="1" dirty="0">
                <a:solidFill>
                  <a:schemeClr val="tx1">
                    <a:lumMod val="85000"/>
                  </a:schemeClr>
                </a:solidFill>
                <a:sym typeface="+mn-ea"/>
              </a:rPr>
              <a:t>Realize Output:</a:t>
            </a:r>
          </a:p>
          <a:p>
            <a:pPr marL="971550" lvl="1" indent="-285750">
              <a:buFont typeface="Arial" panose="020B0604020202020204" pitchFamily="34" charset="0"/>
              <a:buChar char="•"/>
            </a:pPr>
            <a:r>
              <a:rPr lang="en-US" sz="1800" dirty="0">
                <a:solidFill>
                  <a:schemeClr val="tx1">
                    <a:lumMod val="85000"/>
                  </a:schemeClr>
                </a:solidFill>
                <a:sym typeface="+mn-ea"/>
              </a:rPr>
              <a:t> Initialize the output buffer with the same dimensions and channels as the input:</a:t>
            </a:r>
          </a:p>
          <a:p>
            <a:pPr marL="971550" lvl="1" indent="-285750">
              <a:buFont typeface="Arial" panose="020B0604020202020204" pitchFamily="34" charset="0"/>
              <a:buChar char="•"/>
            </a:pPr>
            <a:r>
              <a:rPr lang="en-US" sz="1800" dirty="0" err="1">
                <a:solidFill>
                  <a:schemeClr val="tx1">
                    <a:lumMod val="85000"/>
                  </a:schemeClr>
                </a:solidFill>
                <a:sym typeface="+mn-ea"/>
              </a:rPr>
              <a:t>excute</a:t>
            </a:r>
            <a:r>
              <a:rPr lang="en-US" sz="1800" dirty="0">
                <a:solidFill>
                  <a:schemeClr val="tx1">
                    <a:lumMod val="85000"/>
                  </a:schemeClr>
                </a:solidFill>
                <a:sym typeface="+mn-ea"/>
              </a:rPr>
              <a:t> the transformation and store the result in the output buffer made with the </a:t>
            </a:r>
            <a:r>
              <a:rPr lang="en-US" sz="1800" dirty="0" err="1">
                <a:solidFill>
                  <a:schemeClr val="tx1">
                    <a:lumMod val="85000"/>
                  </a:schemeClr>
                </a:solidFill>
                <a:sym typeface="+mn-ea"/>
              </a:rPr>
              <a:t>newHeight</a:t>
            </a:r>
            <a:r>
              <a:rPr lang="en-US" sz="1800" dirty="0">
                <a:solidFill>
                  <a:schemeClr val="tx1">
                    <a:lumMod val="85000"/>
                  </a:schemeClr>
                </a:solidFill>
                <a:sym typeface="+mn-ea"/>
              </a:rPr>
              <a:t> and </a:t>
            </a:r>
          </a:p>
          <a:p>
            <a:pPr marL="685800" lvl="1" indent="0">
              <a:buFont typeface="Arial" panose="020B0604020202020204" pitchFamily="34" charset="0"/>
            </a:pPr>
            <a:r>
              <a:rPr lang="en-US" sz="1800" dirty="0">
                <a:solidFill>
                  <a:schemeClr val="tx1">
                    <a:lumMod val="85000"/>
                  </a:schemeClr>
                </a:solidFill>
                <a:sym typeface="+mn-ea"/>
              </a:rPr>
              <a:t>     </a:t>
            </a:r>
            <a:r>
              <a:rPr lang="en-US" sz="1800" dirty="0" err="1">
                <a:solidFill>
                  <a:schemeClr val="tx1">
                    <a:lumMod val="85000"/>
                  </a:schemeClr>
                </a:solidFill>
                <a:sym typeface="+mn-ea"/>
              </a:rPr>
              <a:t>newWidth</a:t>
            </a:r>
            <a:r>
              <a:rPr lang="en-US" sz="1800" dirty="0">
                <a:solidFill>
                  <a:schemeClr val="tx1">
                    <a:lumMod val="85000"/>
                  </a:schemeClr>
                </a:solidFill>
                <a:sym typeface="+mn-ea"/>
              </a:rPr>
              <a:t>.</a:t>
            </a:r>
          </a:p>
          <a:p>
            <a:pPr marL="685800" lvl="1" indent="0">
              <a:buFont typeface="Arial" panose="020B0604020202020204" pitchFamily="34" charset="0"/>
            </a:pPr>
            <a:r>
              <a:rPr lang="en-US" sz="1800" b="1" dirty="0">
                <a:solidFill>
                  <a:schemeClr val="tx1">
                    <a:lumMod val="85000"/>
                  </a:schemeClr>
                </a:solidFill>
                <a:sym typeface="+mn-ea"/>
              </a:rPr>
              <a:t>   	</a:t>
            </a:r>
            <a:r>
              <a:rPr lang="en-US" sz="1800" b="1" dirty="0" err="1">
                <a:solidFill>
                  <a:schemeClr val="tx1">
                    <a:lumMod val="85000"/>
                  </a:schemeClr>
                </a:solidFill>
                <a:sym typeface="+mn-ea"/>
              </a:rPr>
              <a:t>transform.realize</a:t>
            </a:r>
            <a:r>
              <a:rPr lang="en-US" sz="1800" b="1" dirty="0">
                <a:solidFill>
                  <a:schemeClr val="tx1">
                    <a:lumMod val="85000"/>
                  </a:schemeClr>
                </a:solidFill>
                <a:sym typeface="+mn-ea"/>
              </a:rPr>
              <a:t>(output).</a:t>
            </a:r>
          </a:p>
          <a:p>
            <a:pPr marL="685800" lvl="1" indent="0">
              <a:buFont typeface="Arial" panose="020B0604020202020204" pitchFamily="34" charset="0"/>
            </a:pPr>
            <a:endParaRPr lang="en-US" sz="1800" b="1" dirty="0">
              <a:solidFill>
                <a:schemeClr val="tx1">
                  <a:lumMod val="85000"/>
                </a:schemeClr>
              </a:solidFill>
              <a:sym typeface="+mn-ea"/>
            </a:endParaRPr>
          </a:p>
          <a:p>
            <a:pPr marL="685800" lvl="1" indent="0">
              <a:buFont typeface="Arial" panose="020B0604020202020204" pitchFamily="34" charset="0"/>
            </a:pPr>
            <a:endParaRPr lang="en-US" sz="1800" b="1" dirty="0">
              <a:solidFill>
                <a:schemeClr val="tx1">
                  <a:lumMod val="85000"/>
                </a:schemeClr>
              </a:solidFill>
              <a:sym typeface="+mn-ea"/>
            </a:endParaRPr>
          </a:p>
          <a:p>
            <a:pPr marL="685800" lvl="1" indent="0">
              <a:buFont typeface="Arial" panose="020B0604020202020204" pitchFamily="34" charset="0"/>
            </a:pPr>
            <a:r>
              <a:rPr lang="en-US" sz="1200" dirty="0">
                <a:solidFill>
                  <a:schemeClr val="tx1">
                    <a:lumMod val="85000"/>
                  </a:schemeClr>
                </a:solidFill>
                <a:sym typeface="+mn-ea"/>
              </a:rPr>
              <a:t>References:</a:t>
            </a:r>
          </a:p>
          <a:p>
            <a:pPr marL="685800" lvl="1" indent="0">
              <a:buFont typeface="Arial" panose="020B0604020202020204" pitchFamily="34" charset="0"/>
            </a:pPr>
            <a:r>
              <a:rPr lang="en-US" sz="1200" dirty="0">
                <a:solidFill>
                  <a:schemeClr val="tx1">
                    <a:lumMod val="85000"/>
                  </a:schemeClr>
                </a:solidFill>
                <a:sym typeface="+mn-ea"/>
              </a:rPr>
              <a:t>1. https://halide-lang.org/</a:t>
            </a:r>
          </a:p>
          <a:p>
            <a:pPr marL="685800" lvl="1" indent="0">
              <a:buFont typeface="Arial" panose="020B0604020202020204" pitchFamily="34" charset="0"/>
            </a:pPr>
            <a:r>
              <a:rPr lang="en-US" sz="1200" dirty="0">
                <a:solidFill>
                  <a:schemeClr val="tx1">
                    <a:lumMod val="85000"/>
                  </a:schemeClr>
                </a:solidFill>
                <a:sym typeface="+mn-ea"/>
              </a:rPr>
              <a:t>2. Image source link :  https://web.archive.org/web/20110526212755/http://sipi.usc.edu/database/database.php?volume=misc</a:t>
            </a:r>
          </a:p>
          <a:p>
            <a:pPr marL="685800" lvl="1" indent="0">
              <a:buFont typeface="Arial" panose="020B0604020202020204" pitchFamily="34" charset="0"/>
            </a:pPr>
            <a:r>
              <a:rPr lang="en-US" sz="1200" dirty="0">
                <a:solidFill>
                  <a:schemeClr val="tx1">
                    <a:lumMod val="85000"/>
                  </a:schemeClr>
                </a:solidFill>
                <a:sym typeface="+mn-ea"/>
              </a:rPr>
              <a:t>2. Halide: A Language and Compiler for Optimizing Parallelism</a:t>
            </a:r>
          </a:p>
          <a:p>
            <a:pPr marL="685800" lvl="1" indent="0">
              <a:buFont typeface="Arial" panose="020B0604020202020204" pitchFamily="34" charset="0"/>
            </a:pPr>
            <a:r>
              <a:rPr lang="en-US" sz="1200" dirty="0">
                <a:solidFill>
                  <a:schemeClr val="tx1">
                    <a:lumMod val="85000"/>
                  </a:schemeClr>
                </a:solidFill>
                <a:sym typeface="+mn-ea"/>
              </a:rPr>
              <a:t>3. Introduction to algorithms, by </a:t>
            </a:r>
            <a:r>
              <a:rPr lang="en-US" sz="1200" dirty="0" err="1">
                <a:solidFill>
                  <a:schemeClr val="tx1">
                    <a:lumMod val="85000"/>
                  </a:schemeClr>
                </a:solidFill>
                <a:sym typeface="+mn-ea"/>
              </a:rPr>
              <a:t>Cormen</a:t>
            </a:r>
            <a:endParaRPr lang="en-US" sz="1200" dirty="0">
              <a:solidFill>
                <a:schemeClr val="tx1">
                  <a:lumMod val="85000"/>
                </a:schemeClr>
              </a:solidFill>
              <a:sym typeface="+mn-ea"/>
            </a:endParaRPr>
          </a:p>
          <a:p>
            <a:pPr indent="457200"/>
            <a:endParaRPr lang="en-US" sz="1800" dirty="0">
              <a:solidFill>
                <a:schemeClr val="tx1">
                  <a:lumMod val="85000"/>
                </a:schemeClr>
              </a:solidFill>
            </a:endParaRPr>
          </a:p>
          <a:p>
            <a:pPr indent="457200"/>
            <a:endParaRPr lang="en-US" sz="1800" dirty="0">
              <a:solidFill>
                <a:schemeClr val="tx1">
                  <a:lumMod val="85000"/>
                </a:schemeClr>
              </a:solidFill>
            </a:endParaRPr>
          </a:p>
          <a:p>
            <a:pPr indent="457200"/>
            <a:endParaRPr lang="en-US" sz="1800" dirty="0">
              <a:solidFill>
                <a:schemeClr val="tx1">
                  <a:lumMod val="85000"/>
                </a:schemeClr>
              </a:solidFill>
            </a:endParaRPr>
          </a:p>
          <a:p>
            <a:pPr indent="457200"/>
            <a:endParaRPr lang="en-US" sz="1800" dirty="0">
              <a:solidFill>
                <a:schemeClr val="tx1">
                  <a:lumMod val="85000"/>
                </a:schemeClr>
              </a:solidFill>
            </a:endParaRPr>
          </a:p>
        </p:txBody>
      </p:sp>
      <p:pic>
        <p:nvPicPr>
          <p:cNvPr id="214" name="Google Shape;214;p6"/>
          <p:cNvPicPr preferRelativeResize="0"/>
          <p:nvPr/>
        </p:nvPicPr>
        <p:blipFill rotWithShape="1">
          <a:blip r:embed="rId2"/>
          <a:srcRect l="4529" t="20267" r="4173" b="26840"/>
          <a:stretch>
            <a:fillRect/>
          </a:stretch>
        </p:blipFill>
        <p:spPr>
          <a:xfrm>
            <a:off x="10942081" y="105045"/>
            <a:ext cx="1249918" cy="474910"/>
          </a:xfrm>
          <a:prstGeom prst="rect">
            <a:avLst/>
          </a:prstGeom>
          <a:noFill/>
          <a:ln>
            <a:noFill/>
          </a:ln>
        </p:spPr>
      </p:pic>
      <p:sp>
        <p:nvSpPr>
          <p:cNvPr id="8" name="Title 1"/>
          <p:cNvSpPr>
            <a:spLocks noGrp="1"/>
          </p:cNvSpPr>
          <p:nvPr/>
        </p:nvSpPr>
        <p:spPr>
          <a:xfrm>
            <a:off x="508000" y="-92075"/>
            <a:ext cx="7700645" cy="770255"/>
          </a:xfrm>
          <a:prstGeom prst="rect">
            <a:avLst/>
          </a:prstGeom>
          <a:noFill/>
          <a:ln>
            <a:noFill/>
          </a:ln>
        </p:spPr>
        <p:txBody>
          <a:bodyPr wrap="square" lIns="91425" tIns="45700" rIns="91425" bIns="45700" anchor="b"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t>Affine Transformation With User defined Function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6" name="Google Shape;216;p6"/>
          <p:cNvSpPr txBox="1"/>
          <p:nvPr/>
        </p:nvSpPr>
        <p:spPr>
          <a:xfrm>
            <a:off x="429426" y="1592832"/>
            <a:ext cx="11137614" cy="1415742"/>
          </a:xfrm>
          <a:prstGeom prst="rect">
            <a:avLst/>
          </a:prstGeom>
          <a:noFill/>
          <a:ln>
            <a:noFill/>
          </a:ln>
        </p:spPr>
        <p:txBody>
          <a:bodyPr spcFirstLastPara="1" wrap="square" lIns="91425" tIns="91425" rIns="91425" bIns="91425" anchor="t" anchorCtr="0">
            <a:spAutoFit/>
          </a:bodyPr>
          <a:lstStyle/>
          <a:p>
            <a:r>
              <a:rPr lang="en-US" sz="1600" dirty="0">
                <a:solidFill>
                  <a:schemeClr val="tx1"/>
                </a:solidFill>
              </a:rPr>
              <a:t>• </a:t>
            </a:r>
            <a:r>
              <a:rPr lang="en-US" sz="1600" b="1" dirty="0">
                <a:solidFill>
                  <a:schemeClr val="tx1"/>
                </a:solidFill>
              </a:rPr>
              <a:t>Tile: </a:t>
            </a:r>
            <a:r>
              <a:rPr lang="en-US" sz="1600" dirty="0">
                <a:solidFill>
                  <a:schemeClr val="tx1"/>
                </a:solidFill>
              </a:rPr>
              <a:t>Tiling, in the context of image processing, refers to dividing a large image into smaller, manageable sections called tiles or blocks. Each tile represents a portion of the original image, typically of equal size.</a:t>
            </a:r>
          </a:p>
          <a:p>
            <a:r>
              <a:rPr lang="en-US" sz="1600" dirty="0">
                <a:solidFill>
                  <a:schemeClr val="tx1"/>
                </a:solidFill>
              </a:rPr>
              <a:t>• </a:t>
            </a:r>
            <a:r>
              <a:rPr lang="en-US" sz="1600" b="1" dirty="0">
                <a:solidFill>
                  <a:schemeClr val="tx1"/>
                </a:solidFill>
              </a:rPr>
              <a:t>vectorize</a:t>
            </a:r>
            <a:r>
              <a:rPr lang="en-US" sz="1600" dirty="0">
                <a:solidFill>
                  <a:schemeClr val="tx1"/>
                </a:solidFill>
              </a:rPr>
              <a:t>: vectorized scheduling enhances computational throughput by processing multiple data elements in parallel, thereby accelerating the overall execution time.</a:t>
            </a:r>
          </a:p>
          <a:p>
            <a:r>
              <a:rPr lang="en-US" sz="1600" dirty="0">
                <a:solidFill>
                  <a:schemeClr val="tx1"/>
                </a:solidFill>
              </a:rPr>
              <a:t>• </a:t>
            </a:r>
            <a:r>
              <a:rPr lang="en-US" sz="1600" b="1" dirty="0">
                <a:solidFill>
                  <a:schemeClr val="tx1"/>
                </a:solidFill>
              </a:rPr>
              <a:t>parallel</a:t>
            </a:r>
            <a:r>
              <a:rPr lang="en-US" sz="1600" dirty="0">
                <a:solidFill>
                  <a:schemeClr val="tx1"/>
                </a:solidFill>
              </a:rPr>
              <a:t>: parallelizes computation along the dimension given by the variable.</a:t>
            </a:r>
            <a:endParaRPr lang="en-IN" sz="1600" dirty="0">
              <a:solidFill>
                <a:schemeClr val="tx1"/>
              </a:solidFil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pic>
        <p:nvPicPr>
          <p:cNvPr id="6" name="Picture 5">
            <a:extLst>
              <a:ext uri="{FF2B5EF4-FFF2-40B4-BE49-F238E27FC236}">
                <a16:creationId xmlns:a16="http://schemas.microsoft.com/office/drawing/2014/main" id="{6340D902-90E6-42E6-AB0E-90FC2855DC85}"/>
              </a:ext>
            </a:extLst>
          </p:cNvPr>
          <p:cNvPicPr>
            <a:picLocks noChangeAspect="1"/>
          </p:cNvPicPr>
          <p:nvPr/>
        </p:nvPicPr>
        <p:blipFill>
          <a:blip r:embed="rId4"/>
          <a:stretch>
            <a:fillRect/>
          </a:stretch>
        </p:blipFill>
        <p:spPr>
          <a:xfrm>
            <a:off x="1302861" y="3040788"/>
            <a:ext cx="9097645" cy="2991267"/>
          </a:xfrm>
          <a:prstGeom prst="rect">
            <a:avLst/>
          </a:prstGeom>
        </p:spPr>
      </p:pic>
      <p:sp>
        <p:nvSpPr>
          <p:cNvPr id="14" name="Google Shape;212;p6">
            <a:extLst>
              <a:ext uri="{FF2B5EF4-FFF2-40B4-BE49-F238E27FC236}">
                <a16:creationId xmlns:a16="http://schemas.microsoft.com/office/drawing/2014/main" id="{EA952BCB-4A8E-4B4D-8AAE-D862BC612597}"/>
              </a:ext>
            </a:extLst>
          </p:cNvPr>
          <p:cNvSpPr txBox="1"/>
          <p:nvPr/>
        </p:nvSpPr>
        <p:spPr>
          <a:xfrm>
            <a:off x="381899" y="-52253"/>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Comparison between Parallel ,vectorized and parallel tiled </a:t>
            </a:r>
          </a:p>
        </p:txBody>
      </p:sp>
      <p:sp>
        <p:nvSpPr>
          <p:cNvPr id="9" name="Google Shape;185;p27">
            <a:extLst>
              <a:ext uri="{FF2B5EF4-FFF2-40B4-BE49-F238E27FC236}">
                <a16:creationId xmlns:a16="http://schemas.microsoft.com/office/drawing/2014/main" id="{F87BAE04-D44E-41D4-BA38-E84614EC2613}"/>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4, 2024</a:t>
            </a:r>
          </a:p>
        </p:txBody>
      </p:sp>
      <p:sp>
        <p:nvSpPr>
          <p:cNvPr id="10" name="Google Shape;99;p17">
            <a:extLst>
              <a:ext uri="{FF2B5EF4-FFF2-40B4-BE49-F238E27FC236}">
                <a16:creationId xmlns:a16="http://schemas.microsoft.com/office/drawing/2014/main" id="{9BC00D2F-A6B3-4DAD-AA97-2E64CB0B524E}"/>
              </a:ext>
            </a:extLst>
          </p:cNvPr>
          <p:cNvSpPr txBox="1">
            <a:spLocks/>
          </p:cNvSpPr>
          <p:nvPr/>
        </p:nvSpPr>
        <p:spPr>
          <a:xfrm>
            <a:off x="1589" y="627856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a:t>Sourav Parida</a:t>
            </a:r>
          </a:p>
        </p:txBody>
      </p:sp>
    </p:spTree>
    <p:extLst>
      <p:ext uri="{BB962C8B-B14F-4D97-AF65-F5344CB8AC3E}">
        <p14:creationId xmlns:p14="http://schemas.microsoft.com/office/powerpoint/2010/main" val="464777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6" name="Google Shape;216;p6"/>
          <p:cNvSpPr txBox="1"/>
          <p:nvPr/>
        </p:nvSpPr>
        <p:spPr>
          <a:xfrm>
            <a:off x="429426" y="1592832"/>
            <a:ext cx="11137614" cy="5109061"/>
          </a:xfrm>
          <a:prstGeom prst="rect">
            <a:avLst/>
          </a:prstGeom>
          <a:noFill/>
          <a:ln>
            <a:noFill/>
          </a:ln>
        </p:spPr>
        <p:txBody>
          <a:bodyPr spcFirstLastPara="1" wrap="square" lIns="91425" tIns="91425" rIns="91425" bIns="91425" anchor="t" anchorCtr="0">
            <a:spAutoFit/>
          </a:bodyPr>
          <a:lstStyle/>
          <a:p>
            <a:r>
              <a:rPr lang="en-US" sz="1600" dirty="0">
                <a:solidFill>
                  <a:schemeClr val="tx1"/>
                </a:solidFill>
              </a:rPr>
              <a:t>Implemented the affine transformation using three methods: tiling, parallel processing, and vectorization. To evaluate their performance, I compared the following approaches:</a:t>
            </a:r>
          </a:p>
          <a:p>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Combining all three methods: tiling, parallel processing, and vectorization.</a:t>
            </a:r>
          </a:p>
          <a:p>
            <a:pPr marL="285750" indent="-285750">
              <a:buFont typeface="Arial" panose="020B0604020202020204" pitchFamily="34" charset="0"/>
              <a:buChar char="•"/>
            </a:pPr>
            <a:r>
              <a:rPr lang="en-US" sz="1600" dirty="0">
                <a:solidFill>
                  <a:schemeClr val="tx1"/>
                </a:solidFill>
              </a:rPr>
              <a:t>Using only parallel processing.</a:t>
            </a:r>
          </a:p>
          <a:p>
            <a:pPr marL="285750" indent="-285750">
              <a:buFont typeface="Arial" panose="020B0604020202020204" pitchFamily="34" charset="0"/>
              <a:buChar char="•"/>
            </a:pPr>
            <a:r>
              <a:rPr lang="en-US" sz="1600" dirty="0">
                <a:solidFill>
                  <a:schemeClr val="tx1"/>
                </a:solidFill>
              </a:rPr>
              <a:t>Using only vectorization.</a:t>
            </a:r>
          </a:p>
          <a:p>
            <a:r>
              <a:rPr lang="en-US" sz="1600" dirty="0">
                <a:solidFill>
                  <a:schemeClr val="tx1"/>
                </a:solidFill>
              </a:rPr>
              <a:t>The results of these comparisons demonstrate the efficiency and effectiveness of each approach.</a:t>
            </a:r>
            <a:endParaRPr lang="en-IN" sz="1600" dirty="0">
              <a:solidFill>
                <a:schemeClr val="tx1"/>
              </a:solidFill>
            </a:endParaRPr>
          </a:p>
          <a:p>
            <a:endParaRPr lang="en-IN" sz="1600" b="1" dirty="0">
              <a:solidFill>
                <a:schemeClr val="tx1"/>
              </a:solidFill>
            </a:endParaRPr>
          </a:p>
          <a:p>
            <a:endParaRPr lang="en-IN" sz="1600" b="1" dirty="0">
              <a:solidFill>
                <a:schemeClr val="tx1"/>
              </a:solidFill>
            </a:endParaRPr>
          </a:p>
          <a:p>
            <a:endParaRPr lang="en-IN" sz="1600" b="1" dirty="0">
              <a:solidFill>
                <a:schemeClr val="tx1"/>
              </a:solidFill>
            </a:endParaRPr>
          </a:p>
          <a:p>
            <a:endParaRPr lang="en-IN" sz="1600" b="1" dirty="0">
              <a:solidFill>
                <a:schemeClr val="tx1"/>
              </a:solidFill>
            </a:endParaRPr>
          </a:p>
          <a:p>
            <a:endParaRPr lang="en-IN" sz="1600" b="1" dirty="0">
              <a:solidFill>
                <a:schemeClr val="tx1"/>
              </a:solidFill>
            </a:endParaRPr>
          </a:p>
          <a:p>
            <a:endParaRPr lang="en-IN" sz="1600" b="1" dirty="0">
              <a:solidFill>
                <a:schemeClr val="tx1"/>
              </a:solidFill>
            </a:endParaRPr>
          </a:p>
          <a:p>
            <a:endParaRPr lang="en-IN" sz="1600" b="1" dirty="0">
              <a:solidFill>
                <a:schemeClr val="tx1"/>
              </a:solidFill>
            </a:endParaRPr>
          </a:p>
          <a:p>
            <a:endParaRPr lang="en-IN" sz="1600" b="1" dirty="0">
              <a:solidFill>
                <a:schemeClr val="tx1"/>
              </a:solidFill>
            </a:endParaRPr>
          </a:p>
          <a:p>
            <a:endParaRPr lang="en-IN" sz="1600" b="1" dirty="0">
              <a:solidFill>
                <a:schemeClr val="tx1"/>
              </a:solidFill>
            </a:endParaRPr>
          </a:p>
          <a:p>
            <a:endParaRPr lang="en-IN" sz="1600" b="1" dirty="0">
              <a:solidFill>
                <a:schemeClr val="tx1"/>
              </a:solidFill>
            </a:endParaRPr>
          </a:p>
          <a:p>
            <a:endParaRPr lang="en-IN" sz="1600" dirty="0">
              <a:solidFill>
                <a:schemeClr val="tx1"/>
              </a:solidFill>
            </a:endParaRPr>
          </a:p>
          <a:p>
            <a:r>
              <a:rPr lang="en-IN" sz="1600" b="1" dirty="0">
                <a:solidFill>
                  <a:schemeClr val="tx1"/>
                </a:solidFill>
              </a:rPr>
              <a:t>Reference: </a:t>
            </a:r>
            <a:r>
              <a:rPr lang="en-IN" sz="1600" dirty="0">
                <a:solidFill>
                  <a:schemeClr val="tx1"/>
                </a:solidFill>
              </a:rPr>
              <a:t>https://digitalassets.lib.berkeley.edu/techreports/ucb/incoming/EECS-2023-228.pdf</a:t>
            </a:r>
          </a:p>
          <a:p>
            <a:endParaRPr lang="en-IN" sz="1600" dirty="0">
              <a:solidFill>
                <a:schemeClr val="tx1"/>
              </a:solidFil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12" name="Google Shape;212;p6">
            <a:extLst>
              <a:ext uri="{FF2B5EF4-FFF2-40B4-BE49-F238E27FC236}">
                <a16:creationId xmlns:a16="http://schemas.microsoft.com/office/drawing/2014/main" id="{0A714DC8-BCE8-4184-A90B-90EE3BB69217}"/>
              </a:ext>
            </a:extLst>
          </p:cNvPr>
          <p:cNvSpPr txBox="1"/>
          <p:nvPr/>
        </p:nvSpPr>
        <p:spPr>
          <a:xfrm>
            <a:off x="381899" y="-52253"/>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Comparison between Parallel ,vectorized and parallel tiled </a:t>
            </a:r>
          </a:p>
        </p:txBody>
      </p:sp>
      <p:graphicFrame>
        <p:nvGraphicFramePr>
          <p:cNvPr id="2" name="Table 1">
            <a:extLst>
              <a:ext uri="{FF2B5EF4-FFF2-40B4-BE49-F238E27FC236}">
                <a16:creationId xmlns:a16="http://schemas.microsoft.com/office/drawing/2014/main" id="{6A7A2510-04CB-441E-8BEE-C861118F5071}"/>
              </a:ext>
            </a:extLst>
          </p:cNvPr>
          <p:cNvGraphicFramePr>
            <a:graphicFrameLocks noGrp="1"/>
          </p:cNvGraphicFramePr>
          <p:nvPr>
            <p:extLst>
              <p:ext uri="{D42A27DB-BD31-4B8C-83A1-F6EECF244321}">
                <p14:modId xmlns:p14="http://schemas.microsoft.com/office/powerpoint/2010/main" val="4108806471"/>
              </p:ext>
            </p:extLst>
          </p:nvPr>
        </p:nvGraphicFramePr>
        <p:xfrm>
          <a:off x="2022135" y="3523800"/>
          <a:ext cx="7952195" cy="2373576"/>
        </p:xfrm>
        <a:graphic>
          <a:graphicData uri="http://schemas.openxmlformats.org/drawingml/2006/table">
            <a:tbl>
              <a:tblPr>
                <a:tableStyleId>{BC89EF96-8CEA-46FF-86C4-4CE0E7609802}</a:tableStyleId>
              </a:tblPr>
              <a:tblGrid>
                <a:gridCol w="824957">
                  <a:extLst>
                    <a:ext uri="{9D8B030D-6E8A-4147-A177-3AD203B41FA5}">
                      <a16:colId xmlns:a16="http://schemas.microsoft.com/office/drawing/2014/main" val="3671857104"/>
                    </a:ext>
                  </a:extLst>
                </a:gridCol>
                <a:gridCol w="853735">
                  <a:extLst>
                    <a:ext uri="{9D8B030D-6E8A-4147-A177-3AD203B41FA5}">
                      <a16:colId xmlns:a16="http://schemas.microsoft.com/office/drawing/2014/main" val="613227056"/>
                    </a:ext>
                  </a:extLst>
                </a:gridCol>
                <a:gridCol w="757809">
                  <a:extLst>
                    <a:ext uri="{9D8B030D-6E8A-4147-A177-3AD203B41FA5}">
                      <a16:colId xmlns:a16="http://schemas.microsoft.com/office/drawing/2014/main" val="1155031645"/>
                    </a:ext>
                  </a:extLst>
                </a:gridCol>
                <a:gridCol w="604329">
                  <a:extLst>
                    <a:ext uri="{9D8B030D-6E8A-4147-A177-3AD203B41FA5}">
                      <a16:colId xmlns:a16="http://schemas.microsoft.com/office/drawing/2014/main" val="272304446"/>
                    </a:ext>
                  </a:extLst>
                </a:gridCol>
                <a:gridCol w="306960">
                  <a:extLst>
                    <a:ext uri="{9D8B030D-6E8A-4147-A177-3AD203B41FA5}">
                      <a16:colId xmlns:a16="http://schemas.microsoft.com/office/drawing/2014/main" val="2689857356"/>
                    </a:ext>
                  </a:extLst>
                </a:gridCol>
                <a:gridCol w="920881">
                  <a:extLst>
                    <a:ext uri="{9D8B030D-6E8A-4147-A177-3AD203B41FA5}">
                      <a16:colId xmlns:a16="http://schemas.microsoft.com/office/drawing/2014/main" val="3369312679"/>
                    </a:ext>
                  </a:extLst>
                </a:gridCol>
                <a:gridCol w="920881">
                  <a:extLst>
                    <a:ext uri="{9D8B030D-6E8A-4147-A177-3AD203B41FA5}">
                      <a16:colId xmlns:a16="http://schemas.microsoft.com/office/drawing/2014/main" val="737082912"/>
                    </a:ext>
                  </a:extLst>
                </a:gridCol>
                <a:gridCol w="920881">
                  <a:extLst>
                    <a:ext uri="{9D8B030D-6E8A-4147-A177-3AD203B41FA5}">
                      <a16:colId xmlns:a16="http://schemas.microsoft.com/office/drawing/2014/main" val="4174085130"/>
                    </a:ext>
                  </a:extLst>
                </a:gridCol>
                <a:gridCol w="920881">
                  <a:extLst>
                    <a:ext uri="{9D8B030D-6E8A-4147-A177-3AD203B41FA5}">
                      <a16:colId xmlns:a16="http://schemas.microsoft.com/office/drawing/2014/main" val="738451702"/>
                    </a:ext>
                  </a:extLst>
                </a:gridCol>
                <a:gridCol w="920881">
                  <a:extLst>
                    <a:ext uri="{9D8B030D-6E8A-4147-A177-3AD203B41FA5}">
                      <a16:colId xmlns:a16="http://schemas.microsoft.com/office/drawing/2014/main" val="3753532826"/>
                    </a:ext>
                  </a:extLst>
                </a:gridCol>
              </a:tblGrid>
              <a:tr h="154602">
                <a:tc gridSpan="4">
                  <a:txBody>
                    <a:bodyPr/>
                    <a:lstStyle/>
                    <a:p>
                      <a:pPr algn="ctr" fontAlgn="b"/>
                      <a:r>
                        <a:rPr lang="en-IN" sz="1100" u="none" strike="noStrike">
                          <a:effectLst/>
                        </a:rPr>
                        <a:t>Image</a:t>
                      </a:r>
                      <a:endParaRPr lang="en-IN" sz="1100" b="0"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tc hMerge="1">
                  <a:txBody>
                    <a:bodyPr/>
                    <a:lstStyle/>
                    <a:p>
                      <a:endParaRPr lang="en-IN"/>
                    </a:p>
                  </a:txBody>
                  <a:tcPr/>
                </a:tc>
                <a:tc hMerge="1">
                  <a:txBody>
                    <a:bodyPr/>
                    <a:lstStyle/>
                    <a:p>
                      <a:endParaRPr lang="en-IN"/>
                    </a:p>
                  </a:txBody>
                  <a:tcPr/>
                </a:tc>
                <a:tc rowSpan="7">
                  <a:txBody>
                    <a:bodyPr/>
                    <a:lstStyle/>
                    <a:p>
                      <a:pPr algn="ctr"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6350" marR="6350" marT="6350" marB="0" anchor="ctr"/>
                </a:tc>
                <a:tc gridSpan="5">
                  <a:txBody>
                    <a:bodyPr/>
                    <a:lstStyle/>
                    <a:p>
                      <a:pPr algn="ctr" fontAlgn="b"/>
                      <a:r>
                        <a:rPr lang="en-IN" sz="1100" u="none" strike="noStrike">
                          <a:effectLst/>
                        </a:rPr>
                        <a:t>Time (sec)</a:t>
                      </a:r>
                      <a:endParaRPr lang="en-IN" sz="1100" b="0"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63652827"/>
                  </a:ext>
                </a:extLst>
              </a:tr>
              <a:tr h="507791">
                <a:tc>
                  <a:txBody>
                    <a:bodyPr/>
                    <a:lstStyle/>
                    <a:p>
                      <a:pPr algn="ctr" fontAlgn="ctr"/>
                      <a:r>
                        <a:rPr lang="en-IN" sz="1100" u="none" strike="noStrike">
                          <a:effectLst/>
                        </a:rPr>
                        <a:t>Filename</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Description</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Size</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Type</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In User Defined</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Inbuild (Warp-Affine)</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tile &amp; parallel &amp; vectorize</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parallel</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vectorize</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45937420"/>
                  </a:ext>
                </a:extLst>
              </a:tr>
              <a:tr h="303561">
                <a:tc>
                  <a:txBody>
                    <a:bodyPr/>
                    <a:lstStyle/>
                    <a:p>
                      <a:pPr algn="ctr" fontAlgn="ctr"/>
                      <a:r>
                        <a:rPr lang="en-IN" sz="1100" u="none" strike="noStrike">
                          <a:effectLst/>
                        </a:rPr>
                        <a:t>test_img_01</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Girl</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256 X 256</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2.797</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0.554</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2.573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3.265</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2.298</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65385063"/>
                  </a:ext>
                </a:extLst>
              </a:tr>
              <a:tr h="303561">
                <a:tc>
                  <a:txBody>
                    <a:bodyPr/>
                    <a:lstStyle/>
                    <a:p>
                      <a:pPr algn="ctr" fontAlgn="ctr"/>
                      <a:r>
                        <a:rPr lang="en-IN" sz="1100" u="none" strike="noStrike">
                          <a:effectLst/>
                        </a:rPr>
                        <a:t>test_img_02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House</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257 X 256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2.808</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0.627</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2.543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3.342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2.396</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05011886"/>
                  </a:ext>
                </a:extLst>
              </a:tr>
              <a:tr h="303561">
                <a:tc>
                  <a:txBody>
                    <a:bodyPr/>
                    <a:lstStyle/>
                    <a:p>
                      <a:pPr algn="ctr" fontAlgn="ctr"/>
                      <a:r>
                        <a:rPr lang="en-IN" sz="1100" u="none" strike="noStrike">
                          <a:effectLst/>
                        </a:rPr>
                        <a:t>test_img_03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Tree</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258 X 256</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2.763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0.593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2.418</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3.025</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2.313</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59626274"/>
                  </a:ext>
                </a:extLst>
              </a:tr>
              <a:tr h="303561">
                <a:tc>
                  <a:txBody>
                    <a:bodyPr/>
                    <a:lstStyle/>
                    <a:p>
                      <a:pPr algn="ctr" fontAlgn="ctr"/>
                      <a:r>
                        <a:rPr lang="en-IN" sz="1100" u="none" strike="noStrike">
                          <a:effectLst/>
                        </a:rPr>
                        <a:t>test_img_04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Jelly_beans</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259 X 256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3.323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0.564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3.348</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3.167</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2.856</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98190585"/>
                  </a:ext>
                </a:extLst>
              </a:tr>
              <a:tr h="303561">
                <a:tc>
                  <a:txBody>
                    <a:bodyPr/>
                    <a:lstStyle/>
                    <a:p>
                      <a:pPr algn="ctr" fontAlgn="ctr"/>
                      <a:r>
                        <a:rPr lang="en-IN" sz="1100" u="none" strike="noStrike">
                          <a:effectLst/>
                        </a:rPr>
                        <a:t>test_img_05</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Mandrill</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512 X 512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3.07</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0.664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3.592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3.058</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2.704</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56779215"/>
                  </a:ext>
                </a:extLst>
              </a:tr>
              <a:tr h="154602">
                <a:tc gridSpan="3">
                  <a:txBody>
                    <a:bodyPr/>
                    <a:lstStyle/>
                    <a:p>
                      <a:pPr algn="ctr"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tc hMerge="1">
                  <a:txBody>
                    <a:bodyPr/>
                    <a:lstStyle/>
                    <a:p>
                      <a:endParaRPr lang="en-IN"/>
                    </a:p>
                  </a:txBody>
                  <a:tcPr/>
                </a:tc>
                <a:tc gridSpan="2">
                  <a:txBody>
                    <a:bodyPr/>
                    <a:lstStyle/>
                    <a:p>
                      <a:pPr algn="ctr" fontAlgn="b"/>
                      <a:r>
                        <a:rPr lang="en-IN" sz="1100" u="none" strike="noStrike">
                          <a:effectLst/>
                        </a:rPr>
                        <a:t>Avg:</a:t>
                      </a:r>
                      <a:endParaRPr lang="en-IN" sz="1100" b="0"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tc>
                  <a:txBody>
                    <a:bodyPr/>
                    <a:lstStyle/>
                    <a:p>
                      <a:pPr algn="ctr" fontAlgn="b"/>
                      <a:r>
                        <a:rPr lang="en-IN" sz="1100" u="none" strike="noStrike">
                          <a:effectLst/>
                        </a:rPr>
                        <a:t>2.9522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0.6004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2.8948</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3.1714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2.5134</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19440813"/>
                  </a:ext>
                </a:extLst>
              </a:tr>
            </a:tbl>
          </a:graphicData>
        </a:graphic>
      </p:graphicFrame>
    </p:spTree>
    <p:extLst>
      <p:ext uri="{BB962C8B-B14F-4D97-AF65-F5344CB8AC3E}">
        <p14:creationId xmlns:p14="http://schemas.microsoft.com/office/powerpoint/2010/main" val="474887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7"/>
          <p:cNvSpPr txBox="1">
            <a:spLocks noGrp="1"/>
          </p:cNvSpPr>
          <p:nvPr>
            <p:ph type="body" idx="1"/>
          </p:nvPr>
        </p:nvSpPr>
        <p:spPr>
          <a:xfrm>
            <a:off x="2196548" y="526774"/>
            <a:ext cx="9157252" cy="5650189"/>
          </a:xfrm>
          <a:prstGeom prst="rect">
            <a:avLst/>
          </a:prstGeom>
          <a:noFill/>
          <a:ln>
            <a:noFill/>
          </a:ln>
        </p:spPr>
        <p:txBody>
          <a:bodyPr spcFirstLastPara="1" wrap="square" lIns="91425" tIns="45700" rIns="91425" bIns="45700" anchor="ctr" anchorCtr="0">
            <a:noAutofit/>
          </a:bodyPr>
          <a:lstStyle/>
          <a:p>
            <a:pPr marL="0" lvl="0" indent="0" algn="ctr">
              <a:spcBef>
                <a:spcPts val="0"/>
              </a:spcBef>
              <a:buClr>
                <a:schemeClr val="accent1"/>
              </a:buClr>
              <a:buSzPts val="13800"/>
              <a:buNone/>
            </a:pPr>
            <a:r>
              <a:rPr lang="en-IN" sz="6000" dirty="0">
                <a:solidFill>
                  <a:schemeClr val="accent1"/>
                </a:solidFill>
                <a:latin typeface="Cambria" panose="02040503050406030204" pitchFamily="18" charset="0"/>
                <a:ea typeface="Cambria" panose="02040503050406030204" pitchFamily="18" charset="0"/>
                <a:cs typeface="Arial" panose="020B0604020202020204" pitchFamily="34" charset="0"/>
                <a:sym typeface="Pinyon Script"/>
              </a:rPr>
              <a:t>Hermite Expansion</a:t>
            </a:r>
            <a:endParaRPr sz="6000" dirty="0">
              <a:solidFill>
                <a:schemeClr val="accent1"/>
              </a:solidFill>
              <a:latin typeface="Cambria" panose="02040503050406030204" pitchFamily="18" charset="0"/>
              <a:ea typeface="Cambria" panose="02040503050406030204" pitchFamily="18" charset="0"/>
              <a:cs typeface="Arial" panose="020B0604020202020204" pitchFamily="34" charset="0"/>
              <a:sym typeface="Pinyon Script"/>
            </a:endParaRPr>
          </a:p>
        </p:txBody>
      </p:sp>
      <p:sp>
        <p:nvSpPr>
          <p:cNvPr id="222" name="Google Shape;222;p7"/>
          <p:cNvSpPr/>
          <p:nvPr/>
        </p:nvSpPr>
        <p:spPr>
          <a:xfrm>
            <a:off x="764740" y="-24610"/>
            <a:ext cx="984547" cy="688261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3" name="Google Shape;223;p7"/>
          <p:cNvSpPr/>
          <p:nvPr/>
        </p:nvSpPr>
        <p:spPr>
          <a:xfrm>
            <a:off x="0" y="0"/>
            <a:ext cx="616225" cy="6857999"/>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1168400"/>
            <a:ext cx="7248525" cy="727075"/>
          </a:xfrm>
        </p:spPr>
        <p:txBody>
          <a:bodyPr/>
          <a:lstStyle/>
          <a:p>
            <a:r>
              <a:rPr lang="en-US" dirty="0"/>
              <a:t> Define Hermite Polynomials</a:t>
            </a:r>
          </a:p>
        </p:txBody>
      </p:sp>
      <p:pic>
        <p:nvPicPr>
          <p:cNvPr id="11" name="Picture Placeholder 10" descr="h1"/>
          <p:cNvPicPr>
            <a:picLocks noGrp="1" noChangeAspect="1"/>
          </p:cNvPicPr>
          <p:nvPr>
            <p:ph type="pic" idx="2"/>
          </p:nvPr>
        </p:nvPicPr>
        <p:blipFill>
          <a:blip r:embed="rId2"/>
          <a:stretch>
            <a:fillRect/>
          </a:stretch>
        </p:blipFill>
        <p:spPr>
          <a:xfrm>
            <a:off x="982345" y="2439035"/>
            <a:ext cx="7226300" cy="1310640"/>
          </a:xfrm>
          <a:prstGeom prst="rect">
            <a:avLst/>
          </a:prstGeom>
        </p:spPr>
      </p:pic>
      <p:sp>
        <p:nvSpPr>
          <p:cNvPr id="12" name="Text Placeholder 11"/>
          <p:cNvSpPr>
            <a:spLocks noGrp="1"/>
          </p:cNvSpPr>
          <p:nvPr>
            <p:ph type="body" idx="1"/>
          </p:nvPr>
        </p:nvSpPr>
        <p:spPr>
          <a:xfrm>
            <a:off x="840105" y="3509645"/>
            <a:ext cx="10432415" cy="2719705"/>
          </a:xfrm>
        </p:spPr>
        <p:txBody>
          <a:bodyPr/>
          <a:lstStyle/>
          <a:p>
            <a:endParaRPr lang="en-US" sz="1800" dirty="0">
              <a:solidFill>
                <a:schemeClr val="tx1"/>
              </a:solidFill>
            </a:endParaRPr>
          </a:p>
          <a:p>
            <a:r>
              <a:rPr lang="en-US" sz="1800" dirty="0">
                <a:solidFill>
                  <a:schemeClr val="tx1"/>
                </a:solidFill>
              </a:rPr>
              <a:t>This is the "Hermite polynomials" where n &gt;= 0 and some of the </a:t>
            </a:r>
            <a:r>
              <a:rPr lang="en-US" sz="1800" dirty="0" err="1">
                <a:solidFill>
                  <a:schemeClr val="tx1"/>
                </a:solidFill>
              </a:rPr>
              <a:t>hermite</a:t>
            </a:r>
            <a:r>
              <a:rPr lang="en-US" sz="1800" dirty="0">
                <a:solidFill>
                  <a:schemeClr val="tx1"/>
                </a:solidFill>
              </a:rPr>
              <a:t> polynomial for n=0 , n=1, n=2  and n=3 so on...</a:t>
            </a:r>
          </a:p>
          <a:p>
            <a:r>
              <a:rPr lang="en-US" sz="1800" dirty="0" err="1">
                <a:solidFill>
                  <a:schemeClr val="tx1"/>
                </a:solidFill>
              </a:rPr>
              <a:t>Recurrance</a:t>
            </a:r>
            <a:r>
              <a:rPr lang="en-US" sz="1800" dirty="0">
                <a:solidFill>
                  <a:schemeClr val="tx1"/>
                </a:solidFill>
              </a:rPr>
              <a:t> Relation is given by. </a:t>
            </a:r>
          </a:p>
          <a:p>
            <a:endParaRPr lang="en-US" sz="1800" dirty="0">
              <a:solidFill>
                <a:schemeClr val="tx1"/>
              </a:solidFill>
            </a:endParaRPr>
          </a:p>
          <a:p>
            <a:endParaRPr lang="en-US" sz="1800" dirty="0">
              <a:solidFill>
                <a:schemeClr val="tx1"/>
              </a:solidFill>
            </a:endParaRPr>
          </a:p>
        </p:txBody>
      </p:sp>
      <p:sp>
        <p:nvSpPr>
          <p:cNvPr id="8" name="Title 1"/>
          <p:cNvSpPr>
            <a:spLocks noGrp="1"/>
          </p:cNvSpPr>
          <p:nvPr/>
        </p:nvSpPr>
        <p:spPr>
          <a:xfrm>
            <a:off x="508000" y="-92075"/>
            <a:ext cx="7700645" cy="770255"/>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a:p>
        </p:txBody>
      </p:sp>
      <p:pic>
        <p:nvPicPr>
          <p:cNvPr id="214" name="Google Shape;214;p6"/>
          <p:cNvPicPr preferRelativeResize="0"/>
          <p:nvPr/>
        </p:nvPicPr>
        <p:blipFill rotWithShape="1">
          <a:blip r:embed="rId3"/>
          <a:srcRect l="4529" t="20267" r="4173" b="26840"/>
          <a:stretch>
            <a:fillRect/>
          </a:stretch>
        </p:blipFill>
        <p:spPr>
          <a:xfrm>
            <a:off x="10942081" y="105045"/>
            <a:ext cx="1249918" cy="474910"/>
          </a:xfrm>
          <a:prstGeom prst="rect">
            <a:avLst/>
          </a:prstGeom>
          <a:noFill/>
          <a:ln>
            <a:noFill/>
          </a:ln>
        </p:spPr>
      </p:pic>
      <p:sp>
        <p:nvSpPr>
          <p:cNvPr id="7" name="Text Box 6"/>
          <p:cNvSpPr txBox="1"/>
          <p:nvPr/>
        </p:nvSpPr>
        <p:spPr>
          <a:xfrm>
            <a:off x="4024630" y="269240"/>
            <a:ext cx="4064000" cy="306705"/>
          </a:xfrm>
          <a:prstGeom prst="rect">
            <a:avLst/>
          </a:prstGeom>
          <a:noFill/>
        </p:spPr>
        <p:txBody>
          <a:bodyPr wrap="square" rtlCol="0">
            <a:spAutoFit/>
          </a:bodyPr>
          <a:lstStyle/>
          <a:p>
            <a:endParaRPr lang="en-US"/>
          </a:p>
        </p:txBody>
      </p:sp>
      <p:sp>
        <p:nvSpPr>
          <p:cNvPr id="9" name="Title 1"/>
          <p:cNvSpPr>
            <a:spLocks noGrp="1"/>
          </p:cNvSpPr>
          <p:nvPr/>
        </p:nvSpPr>
        <p:spPr>
          <a:xfrm>
            <a:off x="635000" y="34925"/>
            <a:ext cx="7700645" cy="770255"/>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a:t>Image rotation with Hermite Expansion</a:t>
            </a:r>
          </a:p>
        </p:txBody>
      </p:sp>
      <p:sp>
        <p:nvSpPr>
          <p:cNvPr id="10" name="Title 1"/>
          <p:cNvSpPr>
            <a:spLocks noGrp="1"/>
          </p:cNvSpPr>
          <p:nvPr/>
        </p:nvSpPr>
        <p:spPr>
          <a:xfrm>
            <a:off x="762000" y="161925"/>
            <a:ext cx="7700645" cy="770255"/>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a:p>
        </p:txBody>
      </p:sp>
      <p:pic>
        <p:nvPicPr>
          <p:cNvPr id="14" name="Picture 13" descr="Screenshot 2024-06-06 213913"/>
          <p:cNvPicPr>
            <a:picLocks noChangeAspect="1"/>
          </p:cNvPicPr>
          <p:nvPr/>
        </p:nvPicPr>
        <p:blipFill>
          <a:blip r:embed="rId4"/>
          <a:stretch>
            <a:fillRect/>
          </a:stretch>
        </p:blipFill>
        <p:spPr>
          <a:xfrm>
            <a:off x="8335645" y="1394460"/>
            <a:ext cx="3200400" cy="2286000"/>
          </a:xfrm>
          <a:prstGeom prst="rect">
            <a:avLst/>
          </a:prstGeom>
        </p:spPr>
      </p:pic>
      <p:pic>
        <p:nvPicPr>
          <p:cNvPr id="16" name="Picture 15" descr="h2"/>
          <p:cNvPicPr>
            <a:picLocks noChangeAspect="1"/>
          </p:cNvPicPr>
          <p:nvPr/>
        </p:nvPicPr>
        <p:blipFill>
          <a:blip r:embed="rId5"/>
          <a:stretch>
            <a:fillRect/>
          </a:stretch>
        </p:blipFill>
        <p:spPr>
          <a:xfrm>
            <a:off x="2974340" y="5020945"/>
            <a:ext cx="4857750" cy="777240"/>
          </a:xfrm>
          <a:prstGeom prst="rect">
            <a:avLst/>
          </a:prstGeom>
        </p:spPr>
      </p:pic>
      <p:sp>
        <p:nvSpPr>
          <p:cNvPr id="17" name="Title 1"/>
          <p:cNvSpPr>
            <a:spLocks noGrp="1"/>
          </p:cNvSpPr>
          <p:nvPr/>
        </p:nvSpPr>
        <p:spPr>
          <a:xfrm>
            <a:off x="960120" y="1858010"/>
            <a:ext cx="2222500" cy="59944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t>  Rodrigues' formula:</a:t>
            </a:r>
          </a:p>
        </p:txBody>
      </p:sp>
      <p:sp>
        <p:nvSpPr>
          <p:cNvPr id="18" name="Google Shape;127;p20">
            <a:extLst>
              <a:ext uri="{FF2B5EF4-FFF2-40B4-BE49-F238E27FC236}">
                <a16:creationId xmlns:a16="http://schemas.microsoft.com/office/drawing/2014/main" id="{404214AC-78A0-4B14-BDC4-EC13AA5021E6}"/>
              </a:ext>
            </a:extLst>
          </p:cNvPr>
          <p:cNvSpPr txBox="1">
            <a:spLocks/>
          </p:cNvSpPr>
          <p:nvPr/>
        </p:nvSpPr>
        <p:spPr>
          <a:xfrm>
            <a:off x="8837613" y="6002338"/>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07, 2024</a:t>
            </a:r>
          </a:p>
        </p:txBody>
      </p:sp>
      <p:sp>
        <p:nvSpPr>
          <p:cNvPr id="19" name="Google Shape;99;p17">
            <a:extLst>
              <a:ext uri="{FF2B5EF4-FFF2-40B4-BE49-F238E27FC236}">
                <a16:creationId xmlns:a16="http://schemas.microsoft.com/office/drawing/2014/main" id="{45315837-4511-4AE2-8AC1-01275A8242D9}"/>
              </a:ext>
            </a:extLst>
          </p:cNvPr>
          <p:cNvSpPr txBox="1">
            <a:spLocks/>
          </p:cNvSpPr>
          <p:nvPr/>
        </p:nvSpPr>
        <p:spPr>
          <a:xfrm>
            <a:off x="115888" y="597712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err="1"/>
              <a:t>Subhadeep</a:t>
            </a:r>
            <a:r>
              <a:rPr lang="en-IN" sz="2666" dirty="0"/>
              <a:t> Bhadra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1370965"/>
            <a:ext cx="3931920" cy="686435"/>
          </a:xfrm>
        </p:spPr>
        <p:txBody>
          <a:bodyPr>
            <a:normAutofit fontScale="90000"/>
          </a:bodyPr>
          <a:lstStyle/>
          <a:p>
            <a:r>
              <a:rPr lang="en-US" dirty="0"/>
              <a:t> Discretize the Image</a:t>
            </a:r>
          </a:p>
        </p:txBody>
      </p:sp>
      <p:pic>
        <p:nvPicPr>
          <p:cNvPr id="12" name="Picture Placeholder 11" descr="Screenshot 2024-06-06 205937"/>
          <p:cNvPicPr>
            <a:picLocks noGrp="1" noChangeAspect="1"/>
          </p:cNvPicPr>
          <p:nvPr>
            <p:ph type="pic" idx="2"/>
          </p:nvPr>
        </p:nvPicPr>
        <p:blipFill>
          <a:blip r:embed="rId2"/>
          <a:stretch>
            <a:fillRect/>
          </a:stretch>
        </p:blipFill>
        <p:spPr>
          <a:xfrm>
            <a:off x="2802890" y="2821940"/>
            <a:ext cx="4819650" cy="504825"/>
          </a:xfrm>
          <a:prstGeom prst="rect">
            <a:avLst/>
          </a:prstGeom>
        </p:spPr>
      </p:pic>
      <p:sp>
        <p:nvSpPr>
          <p:cNvPr id="4" name="Text Placeholder 3"/>
          <p:cNvSpPr>
            <a:spLocks noGrp="1"/>
          </p:cNvSpPr>
          <p:nvPr>
            <p:ph type="body" idx="1"/>
          </p:nvPr>
        </p:nvSpPr>
        <p:spPr>
          <a:xfrm>
            <a:off x="840105" y="2141855"/>
            <a:ext cx="10395585" cy="3811905"/>
          </a:xfrm>
        </p:spPr>
        <p:txBody>
          <a:bodyPr/>
          <a:lstStyle/>
          <a:p>
            <a:r>
              <a:rPr lang="en-US" sz="1800" dirty="0">
                <a:solidFill>
                  <a:schemeClr val="tx1"/>
                </a:solidFill>
              </a:rPr>
              <a:t>Here the image is represented as a function 𝑓(𝑥,𝑦) defined on a grid. This can be expanded as a series of Hermite polynomials, where </a:t>
            </a:r>
            <a:r>
              <a:rPr lang="en-US" sz="1800" dirty="0" err="1">
                <a:solidFill>
                  <a:schemeClr val="tx1"/>
                </a:solidFill>
              </a:rPr>
              <a:t>cmn</a:t>
            </a:r>
            <a:r>
              <a:rPr lang="en-US" sz="1800" dirty="0">
                <a:solidFill>
                  <a:schemeClr val="tx1"/>
                </a:solidFill>
              </a:rPr>
              <a:t> is the expansion function:</a:t>
            </a:r>
          </a:p>
        </p:txBody>
      </p:sp>
      <p:sp>
        <p:nvSpPr>
          <p:cNvPr id="10" name="Title 1"/>
          <p:cNvSpPr>
            <a:spLocks noGrp="1"/>
          </p:cNvSpPr>
          <p:nvPr/>
        </p:nvSpPr>
        <p:spPr>
          <a:xfrm>
            <a:off x="762000" y="161925"/>
            <a:ext cx="7700645" cy="441325"/>
          </a:xfrm>
          <a:prstGeom prst="rect">
            <a:avLst/>
          </a:prstGeom>
          <a:noFill/>
          <a:ln>
            <a:noFill/>
          </a:ln>
        </p:spPr>
        <p:txBody>
          <a:bodyPr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a:p>
        </p:txBody>
      </p:sp>
      <p:sp>
        <p:nvSpPr>
          <p:cNvPr id="9" name="Title 1"/>
          <p:cNvSpPr>
            <a:spLocks noGrp="1"/>
          </p:cNvSpPr>
          <p:nvPr/>
        </p:nvSpPr>
        <p:spPr>
          <a:xfrm>
            <a:off x="635000" y="34925"/>
            <a:ext cx="7700645" cy="770255"/>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a:t>Image rotation with Hermite Expansion</a:t>
            </a:r>
          </a:p>
        </p:txBody>
      </p:sp>
      <p:pic>
        <p:nvPicPr>
          <p:cNvPr id="214" name="Google Shape;214;p6"/>
          <p:cNvPicPr preferRelativeResize="0"/>
          <p:nvPr/>
        </p:nvPicPr>
        <p:blipFill rotWithShape="1">
          <a:blip r:embed="rId3"/>
          <a:srcRect l="4529" t="20267" r="4173" b="26840"/>
          <a:stretch>
            <a:fillRect/>
          </a:stretch>
        </p:blipFill>
        <p:spPr>
          <a:xfrm>
            <a:off x="10942081" y="105045"/>
            <a:ext cx="1249918" cy="474910"/>
          </a:xfrm>
          <a:prstGeom prst="rect">
            <a:avLst/>
          </a:prstGeom>
          <a:noFill/>
          <a:ln>
            <a:noFill/>
          </a:ln>
        </p:spPr>
      </p:pic>
      <p:sp>
        <p:nvSpPr>
          <p:cNvPr id="14" name="Title 1"/>
          <p:cNvSpPr>
            <a:spLocks noGrp="1"/>
          </p:cNvSpPr>
          <p:nvPr/>
        </p:nvSpPr>
        <p:spPr>
          <a:xfrm>
            <a:off x="967105" y="3620135"/>
            <a:ext cx="5634990" cy="686435"/>
          </a:xfrm>
          <a:prstGeom prst="rect">
            <a:avLst/>
          </a:prstGeom>
          <a:noFill/>
          <a:ln>
            <a:noFill/>
          </a:ln>
        </p:spPr>
        <p:txBody>
          <a:bodyPr wrap="square" lIns="91425" tIns="45700" rIns="91425" bIns="45700" anchor="b" anchorCtr="0">
            <a:normAutofit fontScale="82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b="1" dirty="0"/>
              <a:t> Finding the expansion coefficients with this formula</a:t>
            </a:r>
          </a:p>
        </p:txBody>
      </p:sp>
      <p:sp>
        <p:nvSpPr>
          <p:cNvPr id="15" name="Title 1"/>
          <p:cNvSpPr>
            <a:spLocks noGrp="1"/>
          </p:cNvSpPr>
          <p:nvPr/>
        </p:nvSpPr>
        <p:spPr>
          <a:xfrm>
            <a:off x="2066290" y="4191000"/>
            <a:ext cx="7700645" cy="770255"/>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a:p>
        </p:txBody>
      </p:sp>
      <p:sp>
        <p:nvSpPr>
          <p:cNvPr id="17" name="Text Box 16"/>
          <p:cNvSpPr txBox="1"/>
          <p:nvPr/>
        </p:nvSpPr>
        <p:spPr>
          <a:xfrm>
            <a:off x="1373505" y="4306570"/>
            <a:ext cx="7992745" cy="645160"/>
          </a:xfrm>
          <a:prstGeom prst="rect">
            <a:avLst/>
          </a:prstGeom>
          <a:noFill/>
        </p:spPr>
        <p:txBody>
          <a:bodyPr wrap="square" rtlCol="0">
            <a:spAutoFit/>
          </a:bodyPr>
          <a:lstStyle/>
          <a:p>
            <a:r>
              <a:rPr lang="en-US" sz="1800" dirty="0">
                <a:solidFill>
                  <a:schemeClr val="tx1"/>
                </a:solidFill>
              </a:rPr>
              <a:t>The Hermite expansion coefficients are computed by summing over the product of the image pixel values and the Hermite polynomial values</a:t>
            </a:r>
            <a:r>
              <a:rPr lang="en-US" dirty="0">
                <a:solidFill>
                  <a:schemeClr val="tx1"/>
                </a:solidFill>
              </a:rPr>
              <a:t>. </a:t>
            </a:r>
          </a:p>
        </p:txBody>
      </p:sp>
      <p:pic>
        <p:nvPicPr>
          <p:cNvPr id="18" name="Picture 17" descr="Screenshot 2024-06-06 234510"/>
          <p:cNvPicPr>
            <a:picLocks noChangeAspect="1"/>
          </p:cNvPicPr>
          <p:nvPr/>
        </p:nvPicPr>
        <p:blipFill>
          <a:blip r:embed="rId4"/>
          <a:stretch>
            <a:fillRect/>
          </a:stretch>
        </p:blipFill>
        <p:spPr>
          <a:xfrm>
            <a:off x="6062345" y="3352800"/>
            <a:ext cx="66675" cy="152400"/>
          </a:xfrm>
          <a:prstGeom prst="rect">
            <a:avLst/>
          </a:prstGeom>
        </p:spPr>
      </p:pic>
      <p:pic>
        <p:nvPicPr>
          <p:cNvPr id="19" name="Picture 18" descr="h5"/>
          <p:cNvPicPr>
            <a:picLocks noChangeAspect="1"/>
          </p:cNvPicPr>
          <p:nvPr/>
        </p:nvPicPr>
        <p:blipFill>
          <a:blip r:embed="rId5"/>
          <a:stretch>
            <a:fillRect/>
          </a:stretch>
        </p:blipFill>
        <p:spPr>
          <a:xfrm>
            <a:off x="1373505" y="5121275"/>
            <a:ext cx="8865870" cy="13061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6" name="Google Shape;216;p6"/>
          <p:cNvSpPr txBox="1"/>
          <p:nvPr/>
        </p:nvSpPr>
        <p:spPr>
          <a:xfrm>
            <a:off x="518040" y="1370018"/>
            <a:ext cx="11049000" cy="5355282"/>
          </a:xfrm>
          <a:prstGeom prst="rect">
            <a:avLst/>
          </a:prstGeom>
          <a:noFill/>
          <a:ln>
            <a:noFill/>
          </a:ln>
        </p:spPr>
        <p:txBody>
          <a:bodyPr spcFirstLastPara="1" wrap="square" lIns="91425" tIns="91425" rIns="91425" bIns="91425" anchor="t" anchorCtr="0">
            <a:spAutoFit/>
          </a:bodyPr>
          <a:lstStyle/>
          <a:p>
            <a:r>
              <a:rPr lang="en-IN" sz="1600" b="1" dirty="0">
                <a:solidFill>
                  <a:schemeClr val="tx1">
                    <a:lumMod val="85000"/>
                  </a:schemeClr>
                </a:solidFill>
              </a:rPr>
              <a:t>Initial parameters:</a:t>
            </a:r>
            <a:endParaRPr lang="en-US" sz="1600" dirty="0">
              <a:solidFill>
                <a:schemeClr val="tx1">
                  <a:lumMod val="85000"/>
                </a:schemeClr>
              </a:solidFill>
            </a:endParaRPr>
          </a:p>
          <a:p>
            <a:r>
              <a:rPr lang="en-US" dirty="0">
                <a:solidFill>
                  <a:schemeClr val="tx1">
                    <a:lumMod val="85000"/>
                  </a:schemeClr>
                </a:solidFill>
              </a:rPr>
              <a:t>   </a:t>
            </a:r>
            <a:r>
              <a:rPr lang="en-US" sz="1600" i="1" dirty="0">
                <a:solidFill>
                  <a:schemeClr val="tx1">
                    <a:lumMod val="85000"/>
                  </a:schemeClr>
                </a:solidFill>
              </a:rPr>
              <a:t> float </a:t>
            </a:r>
            <a:r>
              <a:rPr lang="en-US" sz="1600" i="1" dirty="0" err="1">
                <a:solidFill>
                  <a:schemeClr val="tx1">
                    <a:lumMod val="85000"/>
                  </a:schemeClr>
                </a:solidFill>
              </a:rPr>
              <a:t>rot_angle</a:t>
            </a:r>
            <a:r>
              <a:rPr lang="en-US" sz="1600" i="1" dirty="0">
                <a:solidFill>
                  <a:schemeClr val="tx1">
                    <a:lumMod val="85000"/>
                  </a:schemeClr>
                </a:solidFill>
              </a:rPr>
              <a:t> = 45;                                           </a:t>
            </a:r>
          </a:p>
          <a:p>
            <a:r>
              <a:rPr lang="en-US" sz="1600" i="1" dirty="0">
                <a:solidFill>
                  <a:schemeClr val="tx1">
                    <a:lumMod val="85000"/>
                  </a:schemeClr>
                </a:solidFill>
              </a:rPr>
              <a:t>    Point2f center(</a:t>
            </a:r>
            <a:r>
              <a:rPr lang="en-US" sz="1600" i="1" dirty="0" err="1">
                <a:solidFill>
                  <a:schemeClr val="tx1">
                    <a:lumMod val="85000"/>
                  </a:schemeClr>
                </a:solidFill>
              </a:rPr>
              <a:t>img.cols</a:t>
            </a:r>
            <a:r>
              <a:rPr lang="en-US" sz="1600" i="1" dirty="0">
                <a:solidFill>
                  <a:schemeClr val="tx1">
                    <a:lumMod val="85000"/>
                  </a:schemeClr>
                </a:solidFill>
              </a:rPr>
              <a:t> / 2.0, </a:t>
            </a:r>
            <a:r>
              <a:rPr lang="en-US" sz="1600" i="1" dirty="0" err="1">
                <a:solidFill>
                  <a:schemeClr val="tx1">
                    <a:lumMod val="85000"/>
                  </a:schemeClr>
                </a:solidFill>
              </a:rPr>
              <a:t>img.rows</a:t>
            </a:r>
            <a:r>
              <a:rPr lang="en-US" sz="1600" i="1" dirty="0">
                <a:solidFill>
                  <a:schemeClr val="tx1">
                    <a:lumMod val="85000"/>
                  </a:schemeClr>
                </a:solidFill>
              </a:rPr>
              <a:t> / 2.0); </a:t>
            </a:r>
          </a:p>
          <a:p>
            <a:r>
              <a:rPr lang="en-US" sz="1600" i="1" dirty="0">
                <a:solidFill>
                  <a:schemeClr val="tx1">
                    <a:lumMod val="85000"/>
                  </a:schemeClr>
                </a:solidFill>
              </a:rPr>
              <a:t> </a:t>
            </a:r>
          </a:p>
          <a:p>
            <a:pPr marL="285750" lvl="0" indent="-285750">
              <a:buClr>
                <a:schemeClr val="tx1"/>
              </a:buClr>
              <a:buFont typeface="Arial" panose="020B0604020202020204" pitchFamily="34" charset="0"/>
              <a:buChar char="•"/>
            </a:pPr>
            <a:r>
              <a:rPr lang="en-US" sz="1600" dirty="0">
                <a:solidFill>
                  <a:schemeClr val="tx1">
                    <a:lumMod val="85000"/>
                  </a:schemeClr>
                </a:solidFill>
              </a:rPr>
              <a:t>‘</a:t>
            </a:r>
            <a:r>
              <a:rPr lang="en-US" sz="1600" dirty="0" err="1">
                <a:solidFill>
                  <a:schemeClr val="tx1">
                    <a:lumMod val="85000"/>
                  </a:schemeClr>
                </a:solidFill>
              </a:rPr>
              <a:t>rot_angle</a:t>
            </a:r>
            <a:r>
              <a:rPr lang="en-US" sz="1600" dirty="0">
                <a:solidFill>
                  <a:schemeClr val="tx1">
                    <a:lumMod val="85000"/>
                  </a:schemeClr>
                </a:solidFill>
              </a:rPr>
              <a:t>’ is the rotation angle in degrees.</a:t>
            </a:r>
          </a:p>
          <a:p>
            <a:pPr marL="285750" lvl="0" indent="-285750">
              <a:buClr>
                <a:schemeClr val="tx1"/>
              </a:buClr>
              <a:buFont typeface="Arial" panose="020B0604020202020204" pitchFamily="34" charset="0"/>
              <a:buChar char="•"/>
            </a:pPr>
            <a:r>
              <a:rPr lang="en-US" sz="1600" dirty="0">
                <a:solidFill>
                  <a:schemeClr val="tx1">
                    <a:lumMod val="85000"/>
                  </a:schemeClr>
                </a:solidFill>
              </a:rPr>
              <a:t>‘Center’ is the point around which the image will be rotated (the center of the image).</a:t>
            </a:r>
          </a:p>
          <a:p>
            <a:pPr lvl="0"/>
            <a:endParaRPr lang="en-US" sz="1600" dirty="0">
              <a:solidFill>
                <a:schemeClr val="tx1">
                  <a:lumMod val="85000"/>
                </a:schemeClr>
              </a:solidFill>
            </a:endParaRPr>
          </a:p>
          <a:p>
            <a:pPr lvl="0"/>
            <a:r>
              <a:rPr lang="en-IN" sz="1600" b="1" dirty="0">
                <a:solidFill>
                  <a:schemeClr val="tx1">
                    <a:lumMod val="85000"/>
                  </a:schemeClr>
                </a:solidFill>
              </a:rPr>
              <a:t>Calculate the Rotation Matrix:</a:t>
            </a:r>
            <a:endParaRPr lang="en-US" sz="1600" dirty="0">
              <a:solidFill>
                <a:schemeClr val="tx1">
                  <a:lumMod val="85000"/>
                </a:schemeClr>
              </a:solidFill>
            </a:endParaRPr>
          </a:p>
          <a:p>
            <a:pPr lvl="0"/>
            <a:r>
              <a:rPr lang="en-US" sz="1600" i="1" dirty="0">
                <a:solidFill>
                  <a:schemeClr val="tx1">
                    <a:lumMod val="85000"/>
                  </a:schemeClr>
                </a:solidFill>
              </a:rPr>
              <a:t>Mat </a:t>
            </a:r>
            <a:r>
              <a:rPr lang="en-US" sz="1600" i="1" dirty="0" err="1">
                <a:solidFill>
                  <a:schemeClr val="tx1">
                    <a:lumMod val="85000"/>
                  </a:schemeClr>
                </a:solidFill>
              </a:rPr>
              <a:t>rotation_mat</a:t>
            </a:r>
            <a:r>
              <a:rPr lang="en-US" sz="1600" i="1" dirty="0">
                <a:solidFill>
                  <a:schemeClr val="tx1">
                    <a:lumMod val="85000"/>
                  </a:schemeClr>
                </a:solidFill>
              </a:rPr>
              <a:t> = getRotationMatrix2D(center, </a:t>
            </a:r>
            <a:r>
              <a:rPr lang="en-US" sz="1600" i="1" dirty="0" err="1">
                <a:solidFill>
                  <a:schemeClr val="tx1">
                    <a:lumMod val="85000"/>
                  </a:schemeClr>
                </a:solidFill>
              </a:rPr>
              <a:t>rot_angle</a:t>
            </a:r>
            <a:r>
              <a:rPr lang="en-US" sz="1600" i="1" dirty="0">
                <a:solidFill>
                  <a:schemeClr val="tx1">
                    <a:lumMod val="85000"/>
                  </a:schemeClr>
                </a:solidFill>
              </a:rPr>
              <a:t>, 1.0);</a:t>
            </a:r>
          </a:p>
          <a:p>
            <a:pPr lvl="0"/>
            <a:endParaRPr lang="en-US" sz="1600" i="1" dirty="0">
              <a:solidFill>
                <a:schemeClr val="tx1">
                  <a:lumMod val="85000"/>
                </a:schemeClr>
              </a:solidFill>
            </a:endParaRPr>
          </a:p>
          <a:p>
            <a:pPr marL="285750" lvl="0" indent="-285750">
              <a:buClr>
                <a:schemeClr val="tx1"/>
              </a:buClr>
              <a:buFont typeface="Arial" panose="020B0604020202020204" pitchFamily="34" charset="0"/>
              <a:buChar char="•"/>
            </a:pPr>
            <a:r>
              <a:rPr lang="en-US" sz="1600" dirty="0">
                <a:solidFill>
                  <a:schemeClr val="tx1">
                    <a:lumMod val="85000"/>
                  </a:schemeClr>
                </a:solidFill>
              </a:rPr>
              <a:t>getRotationMatrix2D creates a 2x3 rotation matrix for rotating the image around the specified center point.</a:t>
            </a:r>
          </a:p>
          <a:p>
            <a:pPr marL="285750" lvl="0" indent="-285750">
              <a:buClr>
                <a:schemeClr val="tx1"/>
              </a:buClr>
              <a:buFont typeface="Arial" panose="020B0604020202020204" pitchFamily="34" charset="0"/>
              <a:buChar char="•"/>
            </a:pPr>
            <a:r>
              <a:rPr lang="en-US" sz="1600" dirty="0">
                <a:solidFill>
                  <a:schemeClr val="tx1">
                    <a:lumMod val="85000"/>
                  </a:schemeClr>
                </a:solidFill>
              </a:rPr>
              <a:t>The scale factor is 1.0, meaning the image size remains unchanged apart from rotation.</a:t>
            </a:r>
          </a:p>
          <a:p>
            <a:pPr marL="285750" lvl="0" indent="-285750">
              <a:buClr>
                <a:schemeClr val="tx1"/>
              </a:buClr>
              <a:buFont typeface="Arial" panose="020B0604020202020204" pitchFamily="34" charset="0"/>
              <a:buChar char="•"/>
            </a:pPr>
            <a:endParaRPr lang="en-US" sz="1600" dirty="0">
              <a:solidFill>
                <a:schemeClr val="tx1">
                  <a:lumMod val="85000"/>
                </a:schemeClr>
              </a:solidFill>
            </a:endParaRPr>
          </a:p>
          <a:p>
            <a:pPr marL="285750" lvl="0" indent="-285750">
              <a:buClr>
                <a:schemeClr val="tx1"/>
              </a:buClr>
              <a:buFont typeface="Arial" panose="020B0604020202020204" pitchFamily="34" charset="0"/>
              <a:buChar char="•"/>
            </a:pPr>
            <a:r>
              <a:rPr lang="en-US" sz="1600" dirty="0">
                <a:solidFill>
                  <a:schemeClr val="tx1">
                    <a:lumMod val="85000"/>
                  </a:schemeClr>
                </a:solidFill>
              </a:rPr>
              <a:t>Where (𝑡𝑥,𝑡𝑦) are the translation components.</a:t>
            </a:r>
          </a:p>
          <a:p>
            <a:pPr lvl="0"/>
            <a:endParaRPr lang="en-US" sz="1600" dirty="0">
              <a:solidFill>
                <a:schemeClr val="tx1">
                  <a:lumMod val="85000"/>
                </a:schemeClr>
              </a:solidFill>
            </a:endParaRPr>
          </a:p>
          <a:p>
            <a:pPr lvl="0"/>
            <a:r>
              <a:rPr lang="en-IN" sz="1600" b="1" dirty="0">
                <a:solidFill>
                  <a:schemeClr val="tx1">
                    <a:lumMod val="85000"/>
                  </a:schemeClr>
                </a:solidFill>
              </a:rPr>
              <a:t>Calculate Bounding Box:</a:t>
            </a:r>
          </a:p>
          <a:p>
            <a:pPr lvl="0"/>
            <a:r>
              <a:rPr lang="en-US" sz="1600" i="1" dirty="0">
                <a:solidFill>
                  <a:schemeClr val="tx1">
                    <a:lumMod val="85000"/>
                  </a:schemeClr>
                </a:solidFill>
              </a:rPr>
              <a:t>Rect2f </a:t>
            </a:r>
            <a:r>
              <a:rPr lang="en-US" sz="1600" i="1" dirty="0" err="1">
                <a:solidFill>
                  <a:schemeClr val="tx1">
                    <a:lumMod val="85000"/>
                  </a:schemeClr>
                </a:solidFill>
              </a:rPr>
              <a:t>bbox</a:t>
            </a:r>
            <a:r>
              <a:rPr lang="en-US" sz="1600" i="1" dirty="0">
                <a:solidFill>
                  <a:schemeClr val="tx1">
                    <a:lumMod val="85000"/>
                  </a:schemeClr>
                </a:solidFill>
              </a:rPr>
              <a:t> = </a:t>
            </a:r>
            <a:r>
              <a:rPr lang="en-US" sz="1600" i="1" dirty="0" err="1">
                <a:solidFill>
                  <a:schemeClr val="tx1">
                    <a:lumMod val="85000"/>
                  </a:schemeClr>
                </a:solidFill>
              </a:rPr>
              <a:t>RotatedRect</a:t>
            </a:r>
            <a:r>
              <a:rPr lang="en-US" sz="1600" i="1" dirty="0">
                <a:solidFill>
                  <a:schemeClr val="tx1">
                    <a:lumMod val="85000"/>
                  </a:schemeClr>
                </a:solidFill>
              </a:rPr>
              <a:t>(Point2f(), </a:t>
            </a:r>
            <a:r>
              <a:rPr lang="en-US" sz="1600" i="1" dirty="0" err="1">
                <a:solidFill>
                  <a:schemeClr val="tx1">
                    <a:lumMod val="85000"/>
                  </a:schemeClr>
                </a:solidFill>
              </a:rPr>
              <a:t>img.size</a:t>
            </a:r>
            <a:r>
              <a:rPr lang="en-US" sz="1600" i="1" dirty="0">
                <a:solidFill>
                  <a:schemeClr val="tx1">
                    <a:lumMod val="85000"/>
                  </a:schemeClr>
                </a:solidFill>
              </a:rPr>
              <a:t>(), </a:t>
            </a:r>
            <a:r>
              <a:rPr lang="en-US" sz="1600" i="1" dirty="0" err="1">
                <a:solidFill>
                  <a:schemeClr val="tx1">
                    <a:lumMod val="85000"/>
                  </a:schemeClr>
                </a:solidFill>
              </a:rPr>
              <a:t>rot_angle</a:t>
            </a:r>
            <a:r>
              <a:rPr lang="en-US" sz="1600" i="1" dirty="0">
                <a:solidFill>
                  <a:schemeClr val="tx1">
                    <a:lumMod val="85000"/>
                  </a:schemeClr>
                </a:solidFill>
              </a:rPr>
              <a:t>).boundingRect2f();</a:t>
            </a:r>
          </a:p>
          <a:p>
            <a:pPr lvl="0"/>
            <a:endParaRPr lang="en-US" sz="1600" i="1" dirty="0">
              <a:solidFill>
                <a:schemeClr val="tx1">
                  <a:lumMod val="85000"/>
                </a:schemeClr>
              </a:solidFill>
            </a:endParaRPr>
          </a:p>
          <a:p>
            <a:pPr marL="285750" lvl="0" indent="-285750">
              <a:buClr>
                <a:schemeClr val="tx1"/>
              </a:buClr>
              <a:buFont typeface="Arial" panose="020B0604020202020204" pitchFamily="34" charset="0"/>
              <a:buChar char="•"/>
            </a:pPr>
            <a:r>
              <a:rPr lang="en-US" sz="1600" dirty="0">
                <a:solidFill>
                  <a:schemeClr val="tx1">
                    <a:lumMod val="85000"/>
                  </a:schemeClr>
                </a:solidFill>
              </a:rPr>
              <a:t>‘</a:t>
            </a:r>
            <a:r>
              <a:rPr lang="en-US" sz="1600" dirty="0" err="1">
                <a:solidFill>
                  <a:schemeClr val="tx1">
                    <a:lumMod val="85000"/>
                  </a:schemeClr>
                </a:solidFill>
              </a:rPr>
              <a:t>RotatedRect</a:t>
            </a:r>
            <a:r>
              <a:rPr lang="en-US" sz="1600" dirty="0">
                <a:solidFill>
                  <a:schemeClr val="tx1">
                    <a:lumMod val="85000"/>
                  </a:schemeClr>
                </a:solidFill>
              </a:rPr>
              <a:t>’ calculates the rotated rectangle.</a:t>
            </a:r>
          </a:p>
          <a:p>
            <a:pPr marL="285750" lvl="0" indent="-285750">
              <a:buClr>
                <a:schemeClr val="tx1"/>
              </a:buClr>
              <a:buFont typeface="Arial" panose="020B0604020202020204" pitchFamily="34" charset="0"/>
              <a:buChar char="•"/>
            </a:pPr>
            <a:r>
              <a:rPr lang="en-US" sz="1600" dirty="0">
                <a:solidFill>
                  <a:schemeClr val="tx1">
                    <a:lumMod val="85000"/>
                  </a:schemeClr>
                </a:solidFill>
              </a:rPr>
              <a:t>‘boundingRect2f’ computes the axis-aligned bounding box that contains the rotated rectangle.</a:t>
            </a:r>
          </a:p>
          <a:p>
            <a:pPr lvl="0"/>
            <a:endParaRPr lang="en-US" sz="1600" dirty="0">
              <a:solidFill>
                <a:schemeClr val="tx1">
                  <a:lumMod val="85000"/>
                </a:schemeClr>
              </a:solidFill>
            </a:endParaRPr>
          </a:p>
        </p:txBody>
      </p:sp>
      <p:pic>
        <p:nvPicPr>
          <p:cNvPr id="3" name="Picture 2">
            <a:extLst>
              <a:ext uri="{FF2B5EF4-FFF2-40B4-BE49-F238E27FC236}">
                <a16:creationId xmlns:a16="http://schemas.microsoft.com/office/drawing/2014/main" id="{4EAD7313-4B0E-4B15-B53E-C591AD396233}"/>
              </a:ext>
            </a:extLst>
          </p:cNvPr>
          <p:cNvPicPr>
            <a:picLocks noChangeAspect="1"/>
          </p:cNvPicPr>
          <p:nvPr/>
        </p:nvPicPr>
        <p:blipFill rotWithShape="1">
          <a:blip r:embed="rId3"/>
          <a:srcRect l="6013" t="18637"/>
          <a:stretch/>
        </p:blipFill>
        <p:spPr>
          <a:xfrm>
            <a:off x="6904337" y="4519825"/>
            <a:ext cx="4037744" cy="718906"/>
          </a:xfrm>
          <a:prstGeom prst="rect">
            <a:avLst/>
          </a:prstGeom>
        </p:spPr>
      </p:pic>
      <p:pic>
        <p:nvPicPr>
          <p:cNvPr id="214" name="Google Shape;214;p6"/>
          <p:cNvPicPr preferRelativeResize="0"/>
          <p:nvPr/>
        </p:nvPicPr>
        <p:blipFill rotWithShape="1">
          <a:blip r:embed="rId4">
            <a:alphaModFix/>
          </a:blip>
          <a:srcRect l="4529" t="20267" r="4173" b="26840"/>
          <a:stretch/>
        </p:blipFill>
        <p:spPr>
          <a:xfrm>
            <a:off x="10942081" y="105045"/>
            <a:ext cx="1249918" cy="474910"/>
          </a:xfrm>
          <a:prstGeom prst="rect">
            <a:avLst/>
          </a:prstGeom>
          <a:noFill/>
          <a:ln>
            <a:noFill/>
          </a:ln>
        </p:spPr>
      </p:pic>
      <p:sp>
        <p:nvSpPr>
          <p:cNvPr id="9" name="Google Shape;212;p6">
            <a:extLst>
              <a:ext uri="{FF2B5EF4-FFF2-40B4-BE49-F238E27FC236}">
                <a16:creationId xmlns:a16="http://schemas.microsoft.com/office/drawing/2014/main" id="{94D16561-CC8B-4723-8901-E68AF8468B08}"/>
              </a:ext>
            </a:extLst>
          </p:cNvPr>
          <p:cNvSpPr txBox="1"/>
          <p:nvPr/>
        </p:nvSpPr>
        <p:spPr>
          <a:xfrm>
            <a:off x="571500" y="246221"/>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Rotation Function </a:t>
            </a:r>
            <a:r>
              <a:rPr lang="en-US" sz="3200" b="1" dirty="0" err="1">
                <a:solidFill>
                  <a:schemeClr val="dk1"/>
                </a:solidFill>
              </a:rPr>
              <a:t>warpAffine</a:t>
            </a:r>
            <a:r>
              <a:rPr lang="en-US" sz="3200" b="1" dirty="0">
                <a:solidFill>
                  <a:schemeClr val="dk1"/>
                </a:solidFill>
              </a:rPr>
              <a:t> algorithm in Halide: </a:t>
            </a:r>
          </a:p>
        </p:txBody>
      </p:sp>
      <p:sp>
        <p:nvSpPr>
          <p:cNvPr id="10" name="Google Shape;100;p17">
            <a:extLst>
              <a:ext uri="{FF2B5EF4-FFF2-40B4-BE49-F238E27FC236}">
                <a16:creationId xmlns:a16="http://schemas.microsoft.com/office/drawing/2014/main" id="{2D1BD75F-3FDD-4A91-852B-A2CEF4CAF9AE}"/>
              </a:ext>
            </a:extLst>
          </p:cNvPr>
          <p:cNvSpPr txBox="1">
            <a:spLocks/>
          </p:cNvSpPr>
          <p:nvPr/>
        </p:nvSpPr>
        <p:spPr>
          <a:xfrm>
            <a:off x="8837612" y="6192482"/>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May 28, 2024</a:t>
            </a:r>
          </a:p>
        </p:txBody>
      </p:sp>
      <p:sp>
        <p:nvSpPr>
          <p:cNvPr id="11" name="Google Shape;99;p17">
            <a:extLst>
              <a:ext uri="{FF2B5EF4-FFF2-40B4-BE49-F238E27FC236}">
                <a16:creationId xmlns:a16="http://schemas.microsoft.com/office/drawing/2014/main" id="{93C80993-A5B5-4BAA-894A-C800A5C59FFC}"/>
              </a:ext>
            </a:extLst>
          </p:cNvPr>
          <p:cNvSpPr txBox="1">
            <a:spLocks/>
          </p:cNvSpPr>
          <p:nvPr/>
        </p:nvSpPr>
        <p:spPr>
          <a:xfrm>
            <a:off x="1589" y="627856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a:t>Sourav Parida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Rotate Image</a:t>
            </a:r>
          </a:p>
        </p:txBody>
      </p:sp>
      <p:pic>
        <p:nvPicPr>
          <p:cNvPr id="8" name="Picture Placeholder 7" descr="h6"/>
          <p:cNvPicPr>
            <a:picLocks noGrp="1" noChangeAspect="1"/>
          </p:cNvPicPr>
          <p:nvPr>
            <p:ph type="pic" idx="2"/>
          </p:nvPr>
        </p:nvPicPr>
        <p:blipFill>
          <a:blip r:embed="rId3"/>
          <a:stretch>
            <a:fillRect/>
          </a:stretch>
        </p:blipFill>
        <p:spPr>
          <a:xfrm>
            <a:off x="2432685" y="4683125"/>
            <a:ext cx="8258175" cy="791845"/>
          </a:xfrm>
          <a:prstGeom prst="rect">
            <a:avLst/>
          </a:prstGeom>
        </p:spPr>
      </p:pic>
      <p:sp>
        <p:nvSpPr>
          <p:cNvPr id="4" name="Text Placeholder 3"/>
          <p:cNvSpPr>
            <a:spLocks noGrp="1"/>
          </p:cNvSpPr>
          <p:nvPr>
            <p:ph type="body" idx="1"/>
          </p:nvPr>
        </p:nvSpPr>
        <p:spPr>
          <a:xfrm>
            <a:off x="839788" y="1983105"/>
            <a:ext cx="3932237" cy="3811588"/>
          </a:xfrm>
        </p:spPr>
        <p:txBody>
          <a:bodyPr/>
          <a:lstStyle/>
          <a:p>
            <a:r>
              <a:rPr lang="en-US" sz="1800" b="1" dirty="0">
                <a:solidFill>
                  <a:schemeClr val="tx1"/>
                </a:solidFill>
              </a:rPr>
              <a:t> Define the Rotation Transformation</a:t>
            </a:r>
          </a:p>
          <a:p>
            <a:endParaRPr lang="en-US" sz="1800" b="1" dirty="0">
              <a:solidFill>
                <a:schemeClr val="tx1"/>
              </a:solidFill>
            </a:endParaRPr>
          </a:p>
        </p:txBody>
      </p:sp>
      <p:sp>
        <p:nvSpPr>
          <p:cNvPr id="9" name="Title 1"/>
          <p:cNvSpPr>
            <a:spLocks noGrp="1"/>
          </p:cNvSpPr>
          <p:nvPr/>
        </p:nvSpPr>
        <p:spPr>
          <a:xfrm>
            <a:off x="635000" y="34925"/>
            <a:ext cx="7700645" cy="770255"/>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t>Image rotation with Hermite Expansion</a:t>
            </a:r>
          </a:p>
        </p:txBody>
      </p:sp>
      <p:pic>
        <p:nvPicPr>
          <p:cNvPr id="214" name="Google Shape;214;p6"/>
          <p:cNvPicPr preferRelativeResize="0"/>
          <p:nvPr/>
        </p:nvPicPr>
        <p:blipFill rotWithShape="1">
          <a:blip r:embed="rId4"/>
          <a:srcRect l="4529" t="20267" r="4173" b="26840"/>
          <a:stretch>
            <a:fillRect/>
          </a:stretch>
        </p:blipFill>
        <p:spPr>
          <a:xfrm>
            <a:off x="10942081" y="105045"/>
            <a:ext cx="1249918" cy="474910"/>
          </a:xfrm>
          <a:prstGeom prst="rect">
            <a:avLst/>
          </a:prstGeom>
          <a:noFill/>
          <a:ln>
            <a:noFill/>
          </a:ln>
        </p:spPr>
      </p:pic>
      <p:sp>
        <p:nvSpPr>
          <p:cNvPr id="14" name="Title 1"/>
          <p:cNvSpPr>
            <a:spLocks noGrp="1"/>
          </p:cNvSpPr>
          <p:nvPr/>
        </p:nvSpPr>
        <p:spPr>
          <a:xfrm>
            <a:off x="890270" y="3846448"/>
            <a:ext cx="7445375" cy="686435"/>
          </a:xfrm>
          <a:prstGeom prst="rect">
            <a:avLst/>
          </a:prstGeom>
          <a:noFill/>
          <a:ln>
            <a:noFill/>
          </a:ln>
        </p:spPr>
        <p:txBody>
          <a:bodyPr wrap="square" lIns="91425" tIns="45700" rIns="91425" bIns="45700" anchor="b" anchorCtr="0">
            <a:normAutofit fontScale="85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b="1" dirty="0"/>
              <a:t>  Apply the Transformation to the Hermite Polynomials</a:t>
            </a:r>
          </a:p>
          <a:p>
            <a:endParaRPr lang="en-US" b="1" dirty="0"/>
          </a:p>
        </p:txBody>
      </p:sp>
      <p:sp>
        <p:nvSpPr>
          <p:cNvPr id="10" name="Text Box 9"/>
          <p:cNvSpPr txBox="1"/>
          <p:nvPr/>
        </p:nvSpPr>
        <p:spPr>
          <a:xfrm>
            <a:off x="1409700" y="4237482"/>
            <a:ext cx="9163050" cy="741045"/>
          </a:xfrm>
          <a:prstGeom prst="rect">
            <a:avLst/>
          </a:prstGeom>
          <a:noFill/>
        </p:spPr>
        <p:txBody>
          <a:bodyPr wrap="square" rtlCol="0" anchor="t">
            <a:noAutofit/>
          </a:bodyPr>
          <a:lstStyle/>
          <a:p>
            <a:r>
              <a:rPr lang="en-US" sz="1800" dirty="0">
                <a:solidFill>
                  <a:schemeClr val="tx1"/>
                </a:solidFill>
                <a:sym typeface="+mn-ea"/>
              </a:rPr>
              <a:t>Transform the Hermite polynomial expansion to the rotated coordinates (𝑥′,𝑦′) (</a:t>
            </a:r>
            <a:r>
              <a:rPr lang="en-US" sz="1800" dirty="0" err="1">
                <a:solidFill>
                  <a:schemeClr val="tx1"/>
                </a:solidFill>
                <a:sym typeface="+mn-ea"/>
              </a:rPr>
              <a:t>x′,y</a:t>
            </a:r>
            <a:r>
              <a:rPr lang="en-US" sz="1800" dirty="0">
                <a:solidFill>
                  <a:schemeClr val="tx1"/>
                </a:solidFill>
                <a:sym typeface="+mn-ea"/>
              </a:rPr>
              <a:t>′):</a:t>
            </a:r>
          </a:p>
        </p:txBody>
      </p:sp>
      <p:pic>
        <p:nvPicPr>
          <p:cNvPr id="12" name="Picture 11" descr="Screenshot 2024-06-07 001413"/>
          <p:cNvPicPr>
            <a:picLocks noChangeAspect="1"/>
          </p:cNvPicPr>
          <p:nvPr/>
        </p:nvPicPr>
        <p:blipFill>
          <a:blip r:embed="rId5"/>
          <a:stretch>
            <a:fillRect/>
          </a:stretch>
        </p:blipFill>
        <p:spPr>
          <a:xfrm>
            <a:off x="4990465" y="2216530"/>
            <a:ext cx="3981450" cy="933450"/>
          </a:xfrm>
          <a:prstGeom prst="rect">
            <a:avLst/>
          </a:prstGeom>
        </p:spPr>
      </p:pic>
      <p:sp>
        <p:nvSpPr>
          <p:cNvPr id="3" name="Text Box 2"/>
          <p:cNvSpPr txBox="1"/>
          <p:nvPr>
            <p:custDataLst>
              <p:tags r:id="rId1"/>
            </p:custDataLst>
          </p:nvPr>
        </p:nvSpPr>
        <p:spPr>
          <a:xfrm>
            <a:off x="1409700" y="5674995"/>
            <a:ext cx="9163050" cy="741045"/>
          </a:xfrm>
          <a:prstGeom prst="rect">
            <a:avLst/>
          </a:prstGeom>
          <a:noFill/>
        </p:spPr>
        <p:txBody>
          <a:bodyPr wrap="square" rtlCol="0" anchor="t">
            <a:noAutofit/>
          </a:bodyPr>
          <a:lstStyle/>
          <a:p>
            <a:r>
              <a:rPr lang="en-US" sz="1800" dirty="0">
                <a:solidFill>
                  <a:schemeClr val="tx1"/>
                </a:solidFill>
                <a:sym typeface="+mn-ea"/>
              </a:rPr>
              <a:t>Reference:</a:t>
            </a:r>
          </a:p>
          <a:p>
            <a:r>
              <a:rPr lang="en-US" sz="1200" dirty="0">
                <a:solidFill>
                  <a:schemeClr val="tx1"/>
                </a:solidFill>
                <a:sym typeface="+mn-ea"/>
              </a:rPr>
              <a:t>Accurate Image Rotation Using Hermite Expansions </a:t>
            </a:r>
            <a:r>
              <a:rPr lang="en-US" sz="1200" dirty="0" err="1">
                <a:solidFill>
                  <a:schemeClr val="tx1"/>
                </a:solidFill>
                <a:sym typeface="+mn-ea"/>
              </a:rPr>
              <a:t>Wooram</a:t>
            </a:r>
            <a:r>
              <a:rPr lang="en-US" sz="1200" dirty="0">
                <a:solidFill>
                  <a:schemeClr val="tx1"/>
                </a:solidFill>
                <a:sym typeface="+mn-ea"/>
              </a:rPr>
              <a:t> Park, Student Member, IEEE, Gregory </a:t>
            </a:r>
            <a:r>
              <a:rPr lang="en-US" sz="1200" dirty="0" err="1">
                <a:solidFill>
                  <a:schemeClr val="tx1"/>
                </a:solidFill>
                <a:sym typeface="+mn-ea"/>
              </a:rPr>
              <a:t>Leibon</a:t>
            </a:r>
            <a:r>
              <a:rPr lang="en-US" sz="1200" dirty="0">
                <a:solidFill>
                  <a:schemeClr val="tx1"/>
                </a:solidFill>
                <a:sym typeface="+mn-ea"/>
              </a:rPr>
              <a:t>, Daniel N. </a:t>
            </a:r>
            <a:r>
              <a:rPr lang="en-US" sz="1200" dirty="0" err="1">
                <a:solidFill>
                  <a:schemeClr val="tx1"/>
                </a:solidFill>
                <a:sym typeface="+mn-ea"/>
              </a:rPr>
              <a:t>Rockmore</a:t>
            </a:r>
            <a:r>
              <a:rPr lang="en-US" sz="1200" dirty="0">
                <a:solidFill>
                  <a:schemeClr val="tx1"/>
                </a:solidFill>
                <a:sym typeface="+mn-ea"/>
              </a:rPr>
              <a:t>, and Gregory S. </a:t>
            </a:r>
            <a:r>
              <a:rPr lang="en-US" sz="1200" dirty="0" err="1">
                <a:solidFill>
                  <a:schemeClr val="tx1"/>
                </a:solidFill>
                <a:sym typeface="+mn-ea"/>
              </a:rPr>
              <a:t>Chirikjian</a:t>
            </a:r>
            <a:r>
              <a:rPr lang="en-US" sz="1200" dirty="0">
                <a:solidFill>
                  <a:schemeClr val="tx1"/>
                </a:solidFill>
                <a:sym typeface="+mn-ea"/>
              </a:rPr>
              <a:t>, Senior Member, IEEE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creenshot 2024-06-11 003701"/>
          <p:cNvPicPr>
            <a:picLocks noGrp="1" noChangeAspect="1"/>
          </p:cNvPicPr>
          <p:nvPr>
            <p:ph type="pic" idx="2"/>
          </p:nvPr>
        </p:nvPicPr>
        <p:blipFill>
          <a:blip r:embed="rId3"/>
          <a:stretch>
            <a:fillRect/>
          </a:stretch>
        </p:blipFill>
        <p:spPr>
          <a:xfrm>
            <a:off x="2001203" y="3001328"/>
            <a:ext cx="8401685" cy="2877185"/>
          </a:xfrm>
          <a:prstGeom prst="rect">
            <a:avLst/>
          </a:prstGeom>
        </p:spPr>
      </p:pic>
      <p:pic>
        <p:nvPicPr>
          <p:cNvPr id="214" name="Google Shape;214;p6"/>
          <p:cNvPicPr preferRelativeResize="0"/>
          <p:nvPr>
            <p:custDataLst>
              <p:tags r:id="rId1"/>
            </p:custDataLst>
          </p:nvPr>
        </p:nvPicPr>
        <p:blipFill rotWithShape="1">
          <a:blip r:embed="rId4"/>
          <a:srcRect l="4529" t="20267" r="4173" b="26840"/>
          <a:stretch>
            <a:fillRect/>
          </a:stretch>
        </p:blipFill>
        <p:spPr>
          <a:xfrm>
            <a:off x="10942081" y="105045"/>
            <a:ext cx="1249918" cy="474910"/>
          </a:xfrm>
          <a:prstGeom prst="rect">
            <a:avLst/>
          </a:prstGeom>
          <a:noFill/>
          <a:ln>
            <a:noFill/>
          </a:ln>
        </p:spPr>
      </p:pic>
      <p:pic>
        <p:nvPicPr>
          <p:cNvPr id="10" name="Picture 9" descr="Screenshot 2024-06-11 003633"/>
          <p:cNvPicPr>
            <a:picLocks noChangeAspect="1"/>
          </p:cNvPicPr>
          <p:nvPr/>
        </p:nvPicPr>
        <p:blipFill>
          <a:blip r:embed="rId5"/>
          <a:stretch>
            <a:fillRect/>
          </a:stretch>
        </p:blipFill>
        <p:spPr>
          <a:xfrm>
            <a:off x="1675130" y="1496948"/>
            <a:ext cx="8499475" cy="13525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6" name="Google Shape;216;p6"/>
          <p:cNvSpPr txBox="1"/>
          <p:nvPr/>
        </p:nvSpPr>
        <p:spPr>
          <a:xfrm>
            <a:off x="429426" y="1850007"/>
            <a:ext cx="11137614" cy="4124176"/>
          </a:xfrm>
          <a:prstGeom prst="rect">
            <a:avLst/>
          </a:prstGeom>
          <a:noFill/>
          <a:ln>
            <a:noFill/>
          </a:ln>
        </p:spPr>
        <p:txBody>
          <a:bodyPr spcFirstLastPara="1" wrap="square" lIns="91425" tIns="91425" rIns="91425" bIns="91425" anchor="t" anchorCtr="0">
            <a:spAutoFit/>
          </a:bodyPr>
          <a:lstStyle/>
          <a:p>
            <a:pPr marL="342900" indent="-342900">
              <a:buClr>
                <a:schemeClr val="tx1"/>
              </a:buClr>
              <a:buAutoNum type="arabicPeriod"/>
            </a:pPr>
            <a:r>
              <a:rPr lang="en-IN" sz="1600" b="1" dirty="0">
                <a:solidFill>
                  <a:schemeClr val="tx1">
                    <a:lumMod val="85000"/>
                  </a:schemeClr>
                </a:solidFill>
              </a:rPr>
              <a:t>Hermite Polynomial Function:</a:t>
            </a:r>
          </a:p>
          <a:p>
            <a:r>
              <a:rPr lang="pt-BR" sz="1600" dirty="0">
                <a:solidFill>
                  <a:schemeClr val="tx1">
                    <a:lumMod val="85000"/>
                  </a:schemeClr>
                </a:solidFill>
              </a:rPr>
              <a:t>// Base cases</a:t>
            </a:r>
          </a:p>
          <a:p>
            <a:r>
              <a:rPr lang="pt-BR" sz="1600" dirty="0">
                <a:solidFill>
                  <a:schemeClr val="tx1">
                    <a:lumMod val="85000"/>
                  </a:schemeClr>
                </a:solidFill>
              </a:rPr>
              <a:t>    if (n == 0) return Expr(1.0f);</a:t>
            </a:r>
          </a:p>
          <a:p>
            <a:r>
              <a:rPr lang="pt-BR" sz="1600" dirty="0">
                <a:solidFill>
                  <a:schemeClr val="tx1">
                    <a:lumMod val="85000"/>
                  </a:schemeClr>
                </a:solidFill>
              </a:rPr>
              <a:t>    if (n == 1) return 2.0f * x;</a:t>
            </a:r>
          </a:p>
          <a:p>
            <a:r>
              <a:rPr lang="pt-BR" sz="1600" dirty="0">
                <a:solidFill>
                  <a:schemeClr val="tx1">
                    <a:lumMod val="85000"/>
                  </a:schemeClr>
                </a:solidFill>
              </a:rPr>
              <a:t>    // Iterative calculation</a:t>
            </a:r>
          </a:p>
          <a:p>
            <a:r>
              <a:rPr lang="pt-BR" sz="1600" dirty="0">
                <a:solidFill>
                  <a:schemeClr val="tx1">
                    <a:lumMod val="85000"/>
                  </a:schemeClr>
                </a:solidFill>
              </a:rPr>
              <a:t>    Expr h0 = Expr(1.0f);</a:t>
            </a:r>
          </a:p>
          <a:p>
            <a:r>
              <a:rPr lang="pt-BR" sz="1600" dirty="0">
                <a:solidFill>
                  <a:schemeClr val="tx1">
                    <a:lumMod val="85000"/>
                  </a:schemeClr>
                </a:solidFill>
              </a:rPr>
              <a:t>    Expr h1 = 2.0f * x;</a:t>
            </a:r>
          </a:p>
          <a:p>
            <a:r>
              <a:rPr lang="pt-BR" sz="1600" dirty="0">
                <a:solidFill>
                  <a:schemeClr val="tx1">
                    <a:lumMod val="85000"/>
                  </a:schemeClr>
                </a:solidFill>
              </a:rPr>
              <a:t>    Expr h;</a:t>
            </a:r>
          </a:p>
          <a:p>
            <a:r>
              <a:rPr lang="pt-BR" sz="1600" dirty="0">
                <a:solidFill>
                  <a:schemeClr val="tx1">
                    <a:lumMod val="85000"/>
                  </a:schemeClr>
                </a:solidFill>
              </a:rPr>
              <a:t>    for (int i = 2; i &lt;= n; ++i) {</a:t>
            </a:r>
          </a:p>
          <a:p>
            <a:r>
              <a:rPr lang="pt-BR" sz="1600" dirty="0">
                <a:solidFill>
                  <a:schemeClr val="tx1">
                    <a:lumMod val="85000"/>
                  </a:schemeClr>
                </a:solidFill>
              </a:rPr>
              <a:t>        h = 2.0f * x * h1 - 2.0f * (i - 1) * h0;</a:t>
            </a:r>
          </a:p>
          <a:p>
            <a:r>
              <a:rPr lang="pt-BR" sz="1600" dirty="0">
                <a:solidFill>
                  <a:schemeClr val="tx1">
                    <a:lumMod val="85000"/>
                  </a:schemeClr>
                </a:solidFill>
              </a:rPr>
              <a:t>        h0 = h1;</a:t>
            </a:r>
          </a:p>
          <a:p>
            <a:r>
              <a:rPr lang="pt-BR" sz="1600" dirty="0">
                <a:solidFill>
                  <a:schemeClr val="tx1">
                    <a:lumMod val="85000"/>
                  </a:schemeClr>
                </a:solidFill>
              </a:rPr>
              <a:t>        h1 = h;</a:t>
            </a:r>
          </a:p>
          <a:p>
            <a:r>
              <a:rPr lang="pt-BR" sz="1600" dirty="0">
                <a:solidFill>
                  <a:schemeClr val="tx1">
                    <a:lumMod val="85000"/>
                  </a:schemeClr>
                </a:solidFill>
              </a:rPr>
              <a:t>    }</a:t>
            </a:r>
          </a:p>
          <a:p>
            <a:r>
              <a:rPr lang="pt-BR" sz="1600" dirty="0">
                <a:solidFill>
                  <a:schemeClr val="tx1">
                    <a:lumMod val="85000"/>
                  </a:schemeClr>
                </a:solidFill>
              </a:rPr>
              <a:t>    return h1;</a:t>
            </a:r>
          </a:p>
          <a:p>
            <a:r>
              <a:rPr lang="en-IN" sz="1600" dirty="0">
                <a:solidFill>
                  <a:schemeClr val="tx1">
                    <a:lumMod val="85000"/>
                  </a:schemeClr>
                </a:solidFill>
              </a:rPr>
              <a:t>			</a:t>
            </a:r>
            <a:r>
              <a:rPr lang="en-IN" sz="1600" b="1" dirty="0">
                <a:solidFill>
                  <a:schemeClr val="tx1">
                    <a:lumMod val="85000"/>
                  </a:schemeClr>
                </a:solidFill>
              </a:rPr>
              <a:t>	</a:t>
            </a:r>
          </a:p>
          <a:p>
            <a:endParaRPr lang="en-IN" sz="1600" dirty="0">
              <a:solidFill>
                <a:schemeClr val="tx1">
                  <a:lumMod val="85000"/>
                </a:schemeClr>
              </a:solidFill>
            </a:endParaRPr>
          </a:p>
        </p:txBody>
      </p:sp>
      <p:sp>
        <p:nvSpPr>
          <p:cNvPr id="211" name="Google Shape;211;p6"/>
          <p:cNvSpPr/>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3" name="Google Shape;213;p6"/>
          <p:cNvSpPr/>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215" name="Google Shape;215;p6"/>
          <p:cNvSpPr txBox="1"/>
          <p:nvPr/>
        </p:nvSpPr>
        <p:spPr>
          <a:xfrm>
            <a:off x="-1" y="1118544"/>
            <a:ext cx="12192000" cy="523200"/>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lvl="0" indent="-330200" algn="just">
              <a:buClr>
                <a:srgbClr val="0E4094"/>
              </a:buClr>
              <a:buSzPts val="1600"/>
              <a:buFont typeface="Calibri"/>
              <a:buChar char="●"/>
            </a:pPr>
            <a:r>
              <a:rPr lang="en-IN" sz="1600" b="1" u="sng" dirty="0">
                <a:solidFill>
                  <a:srgbClr val="0E4094"/>
                </a:solidFill>
                <a:latin typeface="Calibri"/>
                <a:ea typeface="Calibri"/>
                <a:cs typeface="Calibri"/>
                <a:sym typeface="Calibri"/>
              </a:rPr>
              <a:t> </a:t>
            </a:r>
            <a:r>
              <a:rPr lang="en-IN" sz="1600" b="0" i="0" u="none" strike="noStrike" cap="none" dirty="0">
                <a:solidFill>
                  <a:srgbClr val="0E4094"/>
                </a:solidFill>
                <a:latin typeface="Calibri"/>
                <a:ea typeface="Calibri"/>
                <a:cs typeface="Calibri"/>
                <a:sym typeface="Calibri"/>
              </a:rPr>
              <a:t> 1st code</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r>
              <a:rPr lang="en-IN" sz="1200" b="0" i="0" u="none" strike="noStrike" cap="none" dirty="0">
                <a:solidFill>
                  <a:srgbClr val="0E4094"/>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Hermite Expansions</a:t>
            </a:r>
          </a:p>
        </p:txBody>
      </p:sp>
      <p:pic>
        <p:nvPicPr>
          <p:cNvPr id="10" name="Picture 9">
            <a:extLst>
              <a:ext uri="{FF2B5EF4-FFF2-40B4-BE49-F238E27FC236}">
                <a16:creationId xmlns:a16="http://schemas.microsoft.com/office/drawing/2014/main" id="{06D4B54C-49E4-4F70-A427-94BF7FC0D8BA}"/>
              </a:ext>
            </a:extLst>
          </p:cNvPr>
          <p:cNvPicPr>
            <a:picLocks noChangeAspect="1"/>
          </p:cNvPicPr>
          <p:nvPr/>
        </p:nvPicPr>
        <p:blipFill>
          <a:blip r:embed="rId4"/>
          <a:stretch>
            <a:fillRect/>
          </a:stretch>
        </p:blipFill>
        <p:spPr>
          <a:xfrm>
            <a:off x="5998233" y="3540564"/>
            <a:ext cx="5430008" cy="876422"/>
          </a:xfrm>
          <a:prstGeom prst="rect">
            <a:avLst/>
          </a:prstGeom>
        </p:spPr>
      </p:pic>
      <p:pic>
        <p:nvPicPr>
          <p:cNvPr id="13" name="Picture 12">
            <a:extLst>
              <a:ext uri="{FF2B5EF4-FFF2-40B4-BE49-F238E27FC236}">
                <a16:creationId xmlns:a16="http://schemas.microsoft.com/office/drawing/2014/main" id="{EA9A7631-02DF-4CBE-AC1F-8286BE7F8360}"/>
              </a:ext>
            </a:extLst>
          </p:cNvPr>
          <p:cNvPicPr>
            <a:picLocks noChangeAspect="1"/>
          </p:cNvPicPr>
          <p:nvPr/>
        </p:nvPicPr>
        <p:blipFill rotWithShape="1">
          <a:blip r:embed="rId5"/>
          <a:srcRect b="51339"/>
          <a:stretch/>
        </p:blipFill>
        <p:spPr>
          <a:xfrm>
            <a:off x="5998233" y="2403082"/>
            <a:ext cx="2231367" cy="929219"/>
          </a:xfrm>
          <a:prstGeom prst="rect">
            <a:avLst/>
          </a:prstGeom>
        </p:spPr>
      </p:pic>
      <p:sp>
        <p:nvSpPr>
          <p:cNvPr id="11" name="Google Shape;99;p17">
            <a:extLst>
              <a:ext uri="{FF2B5EF4-FFF2-40B4-BE49-F238E27FC236}">
                <a16:creationId xmlns:a16="http://schemas.microsoft.com/office/drawing/2014/main" id="{8118492F-11D7-48C5-B8FE-61413FFBF549}"/>
              </a:ext>
            </a:extLst>
          </p:cNvPr>
          <p:cNvSpPr txBox="1">
            <a:spLocks/>
          </p:cNvSpPr>
          <p:nvPr/>
        </p:nvSpPr>
        <p:spPr>
          <a:xfrm>
            <a:off x="1589" y="627856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a:t>Sourav Parida</a:t>
            </a:r>
          </a:p>
        </p:txBody>
      </p:sp>
      <p:sp>
        <p:nvSpPr>
          <p:cNvPr id="14" name="Google Shape;185;p27">
            <a:extLst>
              <a:ext uri="{FF2B5EF4-FFF2-40B4-BE49-F238E27FC236}">
                <a16:creationId xmlns:a16="http://schemas.microsoft.com/office/drawing/2014/main" id="{85151504-D851-4861-8103-BF11E563113D}"/>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07, 2024</a:t>
            </a:r>
          </a:p>
        </p:txBody>
      </p:sp>
    </p:spTree>
    <p:extLst>
      <p:ext uri="{BB962C8B-B14F-4D97-AF65-F5344CB8AC3E}">
        <p14:creationId xmlns:p14="http://schemas.microsoft.com/office/powerpoint/2010/main" val="3041273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6" name="Google Shape;216;p6"/>
          <p:cNvSpPr txBox="1"/>
          <p:nvPr/>
        </p:nvSpPr>
        <p:spPr>
          <a:xfrm>
            <a:off x="429425" y="1907157"/>
            <a:ext cx="11137614" cy="4431952"/>
          </a:xfrm>
          <a:prstGeom prst="rect">
            <a:avLst/>
          </a:prstGeom>
          <a:noFill/>
          <a:ln>
            <a:noFill/>
          </a:ln>
        </p:spPr>
        <p:txBody>
          <a:bodyPr spcFirstLastPara="1" wrap="square" lIns="91425" tIns="91425" rIns="91425" bIns="91425" anchor="t" anchorCtr="0">
            <a:spAutoFit/>
          </a:bodyPr>
          <a:lstStyle/>
          <a:p>
            <a:r>
              <a:rPr lang="en-US" sz="1600" b="1" dirty="0">
                <a:solidFill>
                  <a:schemeClr val="tx1">
                    <a:lumMod val="85000"/>
                  </a:schemeClr>
                </a:solidFill>
              </a:rPr>
              <a:t>2. Hermite Expansion of an Image</a:t>
            </a:r>
            <a:r>
              <a:rPr lang="en-IN" sz="1600" b="1" dirty="0">
                <a:solidFill>
                  <a:schemeClr val="tx1">
                    <a:lumMod val="85000"/>
                  </a:schemeClr>
                </a:solidFill>
              </a:rPr>
              <a:t>: </a:t>
            </a:r>
          </a:p>
          <a:p>
            <a:endParaRPr lang="en-IN" sz="1600" b="1" dirty="0">
              <a:solidFill>
                <a:schemeClr val="tx1">
                  <a:lumMod val="85000"/>
                </a:schemeClr>
              </a:solidFill>
            </a:endParaRPr>
          </a:p>
          <a:p>
            <a:r>
              <a:rPr lang="en-US" sz="1600" b="1" dirty="0" err="1">
                <a:solidFill>
                  <a:schemeClr val="tx1">
                    <a:lumMod val="85000"/>
                  </a:schemeClr>
                </a:solidFill>
              </a:rPr>
              <a:t>RDom</a:t>
            </a:r>
            <a:r>
              <a:rPr lang="en-US" sz="1600" b="1" dirty="0">
                <a:solidFill>
                  <a:schemeClr val="tx1">
                    <a:lumMod val="85000"/>
                  </a:schemeClr>
                </a:solidFill>
              </a:rPr>
              <a:t> r(0, width, 0, height): </a:t>
            </a:r>
            <a:r>
              <a:rPr lang="en-US" dirty="0">
                <a:solidFill>
                  <a:schemeClr val="tx1">
                    <a:lumMod val="85000"/>
                  </a:schemeClr>
                </a:solidFill>
              </a:rPr>
              <a:t>Define a reduction domain r that spans the entire image. This will be used to iterate over all pixel values in the image.</a:t>
            </a:r>
          </a:p>
          <a:p>
            <a:endParaRPr lang="en-IN" sz="1600" b="1" dirty="0">
              <a:solidFill>
                <a:schemeClr val="tx1">
                  <a:lumMod val="85000"/>
                </a:schemeClr>
              </a:solidFill>
            </a:endParaRPr>
          </a:p>
          <a:p>
            <a:r>
              <a:rPr lang="en-IN" sz="1600" b="1" dirty="0">
                <a:solidFill>
                  <a:schemeClr val="tx1">
                    <a:lumMod val="85000"/>
                  </a:schemeClr>
                </a:solidFill>
              </a:rPr>
              <a:t>Sum the Hermite Polynomial Terms:</a:t>
            </a:r>
          </a:p>
          <a:p>
            <a:endParaRPr lang="en-IN" sz="1600" dirty="0">
              <a:solidFill>
                <a:schemeClr val="tx1">
                  <a:lumMod val="85000"/>
                </a:schemeClr>
              </a:solidFill>
            </a:endParaRPr>
          </a:p>
          <a:p>
            <a:r>
              <a:rPr lang="en-IN" sz="1600" dirty="0">
                <a:solidFill>
                  <a:schemeClr val="tx1">
                    <a:lumMod val="85000"/>
                  </a:schemeClr>
                </a:solidFill>
              </a:rPr>
              <a:t>ex</a:t>
            </a:r>
            <a:r>
              <a:rPr lang="en-IN" dirty="0">
                <a:solidFill>
                  <a:schemeClr val="tx1">
                    <a:lumMod val="85000"/>
                  </a:schemeClr>
                </a:solidFill>
              </a:rPr>
              <a:t>pansion(n, m) = sum(input(</a:t>
            </a:r>
            <a:r>
              <a:rPr lang="en-IN" dirty="0" err="1">
                <a:solidFill>
                  <a:schemeClr val="tx1">
                    <a:lumMod val="85000"/>
                  </a:schemeClr>
                </a:solidFill>
              </a:rPr>
              <a:t>r.x</a:t>
            </a:r>
            <a:r>
              <a:rPr lang="en-IN" dirty="0">
                <a:solidFill>
                  <a:schemeClr val="tx1">
                    <a:lumMod val="85000"/>
                  </a:schemeClr>
                </a:solidFill>
              </a:rPr>
              <a:t>, </a:t>
            </a:r>
            <a:r>
              <a:rPr lang="en-IN" dirty="0" err="1">
                <a:solidFill>
                  <a:schemeClr val="tx1">
                    <a:lumMod val="85000"/>
                  </a:schemeClr>
                </a:solidFill>
              </a:rPr>
              <a:t>r.y</a:t>
            </a:r>
            <a:r>
              <a:rPr lang="en-IN" dirty="0">
                <a:solidFill>
                  <a:schemeClr val="tx1">
                    <a:lumMod val="85000"/>
                  </a:schemeClr>
                </a:solidFill>
              </a:rPr>
              <a:t>) * </a:t>
            </a:r>
            <a:r>
              <a:rPr lang="en-IN" dirty="0" err="1">
                <a:solidFill>
                  <a:schemeClr val="tx1">
                    <a:lumMod val="85000"/>
                  </a:schemeClr>
                </a:solidFill>
              </a:rPr>
              <a:t>hermite</a:t>
            </a:r>
            <a:r>
              <a:rPr lang="en-IN" dirty="0">
                <a:solidFill>
                  <a:schemeClr val="tx1">
                    <a:lumMod val="85000"/>
                  </a:schemeClr>
                </a:solidFill>
              </a:rPr>
              <a:t>(n, cast&lt;float&gt;(</a:t>
            </a:r>
            <a:r>
              <a:rPr lang="en-IN" dirty="0" err="1">
                <a:solidFill>
                  <a:schemeClr val="tx1">
                    <a:lumMod val="85000"/>
                  </a:schemeClr>
                </a:solidFill>
              </a:rPr>
              <a:t>r.x</a:t>
            </a:r>
            <a:r>
              <a:rPr lang="en-IN" dirty="0">
                <a:solidFill>
                  <a:schemeClr val="tx1">
                    <a:lumMod val="85000"/>
                  </a:schemeClr>
                </a:solidFill>
              </a:rPr>
              <a:t>) - cast&lt;float&gt;(width) / 2.0f) * </a:t>
            </a:r>
            <a:r>
              <a:rPr lang="en-IN" dirty="0" err="1">
                <a:solidFill>
                  <a:schemeClr val="tx1">
                    <a:lumMod val="85000"/>
                  </a:schemeClr>
                </a:solidFill>
              </a:rPr>
              <a:t>hermite</a:t>
            </a:r>
            <a:r>
              <a:rPr lang="en-IN" dirty="0">
                <a:solidFill>
                  <a:schemeClr val="tx1">
                    <a:lumMod val="85000"/>
                  </a:schemeClr>
                </a:solidFill>
              </a:rPr>
              <a:t>(m, cast&lt;float&gt;(</a:t>
            </a:r>
            <a:r>
              <a:rPr lang="en-IN" dirty="0" err="1">
                <a:solidFill>
                  <a:schemeClr val="tx1">
                    <a:lumMod val="85000"/>
                  </a:schemeClr>
                </a:solidFill>
              </a:rPr>
              <a:t>r.y</a:t>
            </a:r>
            <a:r>
              <a:rPr lang="en-IN" dirty="0">
                <a:solidFill>
                  <a:schemeClr val="tx1">
                    <a:lumMod val="85000"/>
                  </a:schemeClr>
                </a:solidFill>
              </a:rPr>
              <a:t>) - cast&lt;float&gt;(height) / 2.0f));</a:t>
            </a:r>
          </a:p>
          <a:p>
            <a:r>
              <a:rPr lang="en-IN" dirty="0">
                <a:solidFill>
                  <a:schemeClr val="tx1">
                    <a:lumMod val="85000"/>
                  </a:schemeClr>
                </a:solidFill>
              </a:rPr>
              <a:t>This line computes the Hermite expansion coefficients c_{</a:t>
            </a:r>
            <a:r>
              <a:rPr lang="en-IN" dirty="0" err="1">
                <a:solidFill>
                  <a:schemeClr val="tx1">
                    <a:lumMod val="85000"/>
                  </a:schemeClr>
                </a:solidFill>
              </a:rPr>
              <a:t>mn</a:t>
            </a:r>
            <a:r>
              <a:rPr lang="en-IN" dirty="0">
                <a:solidFill>
                  <a:schemeClr val="tx1">
                    <a:lumMod val="85000"/>
                  </a:schemeClr>
                </a:solidFill>
              </a:rPr>
              <a:t>} for each pair (n, m) by summing the product of the input image pixel values input(</a:t>
            </a:r>
            <a:r>
              <a:rPr lang="en-IN" dirty="0" err="1">
                <a:solidFill>
                  <a:schemeClr val="tx1">
                    <a:lumMod val="85000"/>
                  </a:schemeClr>
                </a:solidFill>
              </a:rPr>
              <a:t>r.x</a:t>
            </a:r>
            <a:r>
              <a:rPr lang="en-IN" dirty="0">
                <a:solidFill>
                  <a:schemeClr val="tx1">
                    <a:lumMod val="85000"/>
                  </a:schemeClr>
                </a:solidFill>
              </a:rPr>
              <a:t>, </a:t>
            </a:r>
            <a:r>
              <a:rPr lang="en-IN" dirty="0" err="1">
                <a:solidFill>
                  <a:schemeClr val="tx1">
                    <a:lumMod val="85000"/>
                  </a:schemeClr>
                </a:solidFill>
              </a:rPr>
              <a:t>r.y</a:t>
            </a:r>
            <a:r>
              <a:rPr lang="en-IN" dirty="0">
                <a:solidFill>
                  <a:schemeClr val="tx1">
                    <a:lumMod val="85000"/>
                  </a:schemeClr>
                </a:solidFill>
              </a:rPr>
              <a:t>) and the Hermite polynomials evaluated at the </a:t>
            </a:r>
            <a:r>
              <a:rPr lang="en-IN" dirty="0" err="1">
                <a:solidFill>
                  <a:schemeClr val="tx1">
                    <a:lumMod val="85000"/>
                  </a:schemeClr>
                </a:solidFill>
              </a:rPr>
              <a:t>centered</a:t>
            </a:r>
            <a:r>
              <a:rPr lang="en-IN" dirty="0">
                <a:solidFill>
                  <a:schemeClr val="tx1">
                    <a:lumMod val="85000"/>
                  </a:schemeClr>
                </a:solidFill>
              </a:rPr>
              <a:t> coordinates (</a:t>
            </a:r>
            <a:r>
              <a:rPr lang="en-IN" dirty="0" err="1">
                <a:solidFill>
                  <a:schemeClr val="tx1">
                    <a:lumMod val="85000"/>
                  </a:schemeClr>
                </a:solidFill>
              </a:rPr>
              <a:t>r.x</a:t>
            </a:r>
            <a:r>
              <a:rPr lang="en-IN" dirty="0">
                <a:solidFill>
                  <a:schemeClr val="tx1">
                    <a:lumMod val="85000"/>
                  </a:schemeClr>
                </a:solidFill>
              </a:rPr>
              <a:t> - width/2) and (</a:t>
            </a:r>
            <a:r>
              <a:rPr lang="en-IN" dirty="0" err="1">
                <a:solidFill>
                  <a:schemeClr val="tx1">
                    <a:lumMod val="85000"/>
                  </a:schemeClr>
                </a:solidFill>
              </a:rPr>
              <a:t>r.y</a:t>
            </a:r>
            <a:r>
              <a:rPr lang="en-IN" dirty="0">
                <a:solidFill>
                  <a:schemeClr val="tx1">
                    <a:lumMod val="85000"/>
                  </a:schemeClr>
                </a:solidFill>
              </a:rPr>
              <a:t> - height/2).</a:t>
            </a:r>
          </a:p>
          <a:p>
            <a:endParaRPr lang="en-IN" dirty="0">
              <a:solidFill>
                <a:schemeClr val="tx1">
                  <a:lumMod val="85000"/>
                </a:schemeClr>
              </a:solidFill>
            </a:endParaRPr>
          </a:p>
          <a:p>
            <a:r>
              <a:rPr lang="en-US" dirty="0">
                <a:solidFill>
                  <a:schemeClr val="tx1">
                    <a:lumMod val="85000"/>
                  </a:schemeClr>
                </a:solidFill>
              </a:rPr>
              <a:t>The formula for computing the Hermite expansion coefficients </a:t>
            </a:r>
            <a:r>
              <a:rPr lang="en-US" dirty="0" err="1">
                <a:solidFill>
                  <a:schemeClr val="tx1">
                    <a:lumMod val="85000"/>
                  </a:schemeClr>
                </a:solidFill>
              </a:rPr>
              <a:t>Cmn</a:t>
            </a:r>
            <a:r>
              <a:rPr lang="en-US" dirty="0">
                <a:solidFill>
                  <a:schemeClr val="tx1">
                    <a:lumMod val="85000"/>
                  </a:schemeClr>
                </a:solidFill>
              </a:rPr>
              <a:t>​  in a discrete image is:</a:t>
            </a:r>
            <a:endParaRPr lang="en-IN" dirty="0">
              <a:solidFill>
                <a:schemeClr val="tx1">
                  <a:lumMod val="85000"/>
                </a:schemeClr>
              </a:solidFill>
            </a:endParaRPr>
          </a:p>
          <a:p>
            <a:endParaRPr lang="en-IN" sz="1600" dirty="0">
              <a:solidFill>
                <a:schemeClr val="tx1">
                  <a:lumMod val="85000"/>
                </a:schemeClr>
              </a:solidFill>
            </a:endParaRPr>
          </a:p>
          <a:p>
            <a:endParaRPr lang="en-IN" sz="1600" dirty="0">
              <a:solidFill>
                <a:schemeClr val="tx1">
                  <a:lumMod val="85000"/>
                </a:schemeClr>
              </a:solidFill>
            </a:endParaRPr>
          </a:p>
          <a:p>
            <a:endParaRPr lang="en-IN" sz="1600" dirty="0">
              <a:solidFill>
                <a:schemeClr val="tx1">
                  <a:lumMod val="85000"/>
                </a:schemeClr>
              </a:solidFill>
            </a:endParaRPr>
          </a:p>
          <a:p>
            <a:endParaRPr lang="en-IN" sz="1600" dirty="0">
              <a:solidFill>
                <a:schemeClr val="tx1">
                  <a:lumMod val="85000"/>
                </a:schemeClr>
              </a:solidFill>
            </a:endParaRPr>
          </a:p>
          <a:p>
            <a:r>
              <a:rPr lang="en-IN" sz="1600" b="1" dirty="0">
                <a:solidFill>
                  <a:schemeClr val="tx1">
                    <a:lumMod val="85000"/>
                  </a:schemeClr>
                </a:solidFill>
              </a:rPr>
              <a:t>Note: Here typecasting error arises in </a:t>
            </a:r>
            <a:r>
              <a:rPr lang="en-IN" sz="1600" b="1" dirty="0" err="1">
                <a:solidFill>
                  <a:schemeClr val="tx1">
                    <a:lumMod val="85000"/>
                  </a:schemeClr>
                </a:solidFill>
              </a:rPr>
              <a:t>n,m</a:t>
            </a:r>
            <a:r>
              <a:rPr lang="en-IN" sz="1600" b="1" dirty="0">
                <a:solidFill>
                  <a:schemeClr val="tx1">
                    <a:lumMod val="85000"/>
                  </a:schemeClr>
                </a:solidFill>
              </a:rPr>
              <a:t> in this equation.</a:t>
            </a:r>
          </a:p>
        </p:txBody>
      </p:sp>
      <p:sp>
        <p:nvSpPr>
          <p:cNvPr id="211" name="Google Shape;211;p6"/>
          <p:cNvSpPr/>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3" name="Google Shape;213;p6"/>
          <p:cNvSpPr/>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215" name="Google Shape;215;p6"/>
          <p:cNvSpPr txBox="1"/>
          <p:nvPr/>
        </p:nvSpPr>
        <p:spPr>
          <a:xfrm>
            <a:off x="-1" y="1118544"/>
            <a:ext cx="12192000" cy="553957"/>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indent="-330200" algn="just">
              <a:buClr>
                <a:srgbClr val="0E4094"/>
              </a:buClr>
              <a:buSzPts val="1600"/>
              <a:buFont typeface="Calibri"/>
              <a:buChar char="●"/>
            </a:pPr>
            <a:r>
              <a:rPr lang="en-IN" sz="1600" dirty="0">
                <a:solidFill>
                  <a:srgbClr val="0E4094"/>
                </a:solidFill>
                <a:latin typeface="Calibri"/>
                <a:ea typeface="Calibri"/>
                <a:cs typeface="Calibri"/>
                <a:sym typeface="Calibri"/>
              </a:rPr>
              <a:t>1st code</a:t>
            </a:r>
            <a:r>
              <a:rPr lang="en-IN" sz="1600" b="1" u="sng" dirty="0">
                <a:solidFill>
                  <a:srgbClr val="0E4094"/>
                </a:solidFill>
                <a:latin typeface="Calibri"/>
                <a:ea typeface="Calibri"/>
                <a:cs typeface="Calibri"/>
                <a:sym typeface="Calibri"/>
              </a:rPr>
              <a:t> </a:t>
            </a:r>
            <a:r>
              <a:rPr lang="en-IN" sz="1600" b="0" i="0" u="none" strike="noStrike" cap="none" dirty="0">
                <a:solidFill>
                  <a:srgbClr val="0E4094"/>
                </a:solidFill>
                <a:latin typeface="Calibri"/>
                <a:ea typeface="Calibri"/>
                <a:cs typeface="Calibri"/>
                <a:sym typeface="Calibri"/>
              </a:rPr>
              <a:t> </a:t>
            </a:r>
            <a:endParaRPr lang="en-IN" dirty="0">
              <a:ea typeface="Calibri"/>
            </a:endParaRPr>
          </a:p>
          <a:p>
            <a:pPr marL="127000" lvl="0" algn="just">
              <a:buClr>
                <a:srgbClr val="0E4094"/>
              </a:buClr>
              <a:buSzPts val="1600"/>
            </a:pPr>
            <a:endParaRPr sz="1400" b="0" i="0" u="none" strike="noStrike" cap="none" dirty="0">
              <a:solidFill>
                <a:srgbClr val="000000"/>
              </a:solidFill>
              <a:latin typeface="Arial"/>
              <a:ea typeface="Arial"/>
              <a:cs typeface="Arial"/>
              <a:sym typeface="Arial"/>
            </a:endParaRPr>
          </a:p>
        </p:txBody>
      </p:sp>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Hermite Expansions</a:t>
            </a:r>
          </a:p>
        </p:txBody>
      </p:sp>
      <p:pic>
        <p:nvPicPr>
          <p:cNvPr id="3" name="Picture 2">
            <a:extLst>
              <a:ext uri="{FF2B5EF4-FFF2-40B4-BE49-F238E27FC236}">
                <a16:creationId xmlns:a16="http://schemas.microsoft.com/office/drawing/2014/main" id="{C631926E-DFBD-4EEE-BB21-99154DF1754E}"/>
              </a:ext>
            </a:extLst>
          </p:cNvPr>
          <p:cNvPicPr>
            <a:picLocks noChangeAspect="1"/>
          </p:cNvPicPr>
          <p:nvPr/>
        </p:nvPicPr>
        <p:blipFill>
          <a:blip r:embed="rId4"/>
          <a:stretch>
            <a:fillRect/>
          </a:stretch>
        </p:blipFill>
        <p:spPr>
          <a:xfrm>
            <a:off x="2173410" y="5091642"/>
            <a:ext cx="7649643" cy="819264"/>
          </a:xfrm>
          <a:prstGeom prst="rect">
            <a:avLst/>
          </a:prstGeom>
        </p:spPr>
      </p:pic>
    </p:spTree>
    <p:extLst>
      <p:ext uri="{BB962C8B-B14F-4D97-AF65-F5344CB8AC3E}">
        <p14:creationId xmlns:p14="http://schemas.microsoft.com/office/powerpoint/2010/main" val="2610781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6" name="Google Shape;216;p6"/>
          <p:cNvSpPr txBox="1"/>
          <p:nvPr/>
        </p:nvSpPr>
        <p:spPr>
          <a:xfrm>
            <a:off x="429426" y="1807144"/>
            <a:ext cx="4942674" cy="4093398"/>
          </a:xfrm>
          <a:prstGeom prst="rect">
            <a:avLst/>
          </a:prstGeom>
          <a:noFill/>
          <a:ln>
            <a:noFill/>
          </a:ln>
        </p:spPr>
        <p:txBody>
          <a:bodyPr spcFirstLastPara="1" wrap="square" lIns="91425" tIns="91425" rIns="91425" bIns="91425" anchor="t" anchorCtr="0">
            <a:spAutoFit/>
          </a:bodyPr>
          <a:lstStyle/>
          <a:p>
            <a:r>
              <a:rPr lang="en-US" sz="1600" b="1" dirty="0">
                <a:solidFill>
                  <a:schemeClr val="tx1">
                    <a:lumMod val="85000"/>
                  </a:schemeClr>
                </a:solidFill>
              </a:rPr>
              <a:t>3. Rotate </a:t>
            </a:r>
            <a:r>
              <a:rPr lang="en-US" sz="1600" b="1" dirty="0" err="1">
                <a:solidFill>
                  <a:schemeClr val="tx1">
                    <a:lumMod val="85000"/>
                  </a:schemeClr>
                </a:solidFill>
              </a:rPr>
              <a:t>hermite</a:t>
            </a:r>
            <a:r>
              <a:rPr lang="en-IN" sz="1600" b="1" dirty="0">
                <a:solidFill>
                  <a:schemeClr val="tx1">
                    <a:lumMod val="85000"/>
                  </a:schemeClr>
                </a:solidFill>
              </a:rPr>
              <a:t>: </a:t>
            </a:r>
          </a:p>
          <a:p>
            <a:r>
              <a:rPr lang="en-IN" b="1" dirty="0">
                <a:solidFill>
                  <a:schemeClr val="tx1">
                    <a:lumMod val="85000"/>
                  </a:schemeClr>
                </a:solidFill>
              </a:rPr>
              <a:t> </a:t>
            </a:r>
            <a:r>
              <a:rPr lang="en-IN" dirty="0">
                <a:solidFill>
                  <a:schemeClr val="tx1">
                    <a:lumMod val="85000"/>
                  </a:schemeClr>
                </a:solidFill>
              </a:rPr>
              <a:t>int n, m;</a:t>
            </a:r>
          </a:p>
          <a:p>
            <a:r>
              <a:rPr lang="en-IN" dirty="0">
                <a:solidFill>
                  <a:schemeClr val="tx1">
                    <a:lumMod val="85000"/>
                  </a:schemeClr>
                </a:solidFill>
              </a:rPr>
              <a:t>    </a:t>
            </a:r>
            <a:r>
              <a:rPr lang="en-IN" dirty="0" err="1">
                <a:solidFill>
                  <a:schemeClr val="tx1">
                    <a:lumMod val="85000"/>
                  </a:schemeClr>
                </a:solidFill>
              </a:rPr>
              <a:t>Func</a:t>
            </a:r>
            <a:r>
              <a:rPr lang="en-IN" dirty="0">
                <a:solidFill>
                  <a:schemeClr val="tx1">
                    <a:lumMod val="85000"/>
                  </a:schemeClr>
                </a:solidFill>
              </a:rPr>
              <a:t> rotated("rotated");</a:t>
            </a:r>
          </a:p>
          <a:p>
            <a:endParaRPr lang="en-IN" dirty="0">
              <a:solidFill>
                <a:schemeClr val="tx1">
                  <a:lumMod val="85000"/>
                </a:schemeClr>
              </a:solidFill>
            </a:endParaRPr>
          </a:p>
          <a:p>
            <a:r>
              <a:rPr lang="en-IN" dirty="0">
                <a:solidFill>
                  <a:schemeClr val="tx1">
                    <a:lumMod val="85000"/>
                  </a:schemeClr>
                </a:solidFill>
              </a:rPr>
              <a:t>    float </a:t>
            </a:r>
            <a:r>
              <a:rPr lang="en-IN" dirty="0" err="1">
                <a:solidFill>
                  <a:schemeClr val="tx1">
                    <a:lumMod val="85000"/>
                  </a:schemeClr>
                </a:solidFill>
              </a:rPr>
              <a:t>angle_radians</a:t>
            </a:r>
            <a:r>
              <a:rPr lang="en-IN" dirty="0">
                <a:solidFill>
                  <a:schemeClr val="tx1">
                    <a:lumMod val="85000"/>
                  </a:schemeClr>
                </a:solidFill>
              </a:rPr>
              <a:t> = angle * (float)M_PI / 180.0f;</a:t>
            </a:r>
          </a:p>
          <a:p>
            <a:r>
              <a:rPr lang="en-IN" dirty="0">
                <a:solidFill>
                  <a:schemeClr val="tx1">
                    <a:lumMod val="85000"/>
                  </a:schemeClr>
                </a:solidFill>
              </a:rPr>
              <a:t>    float </a:t>
            </a:r>
            <a:r>
              <a:rPr lang="en-IN" dirty="0" err="1">
                <a:solidFill>
                  <a:schemeClr val="tx1">
                    <a:lumMod val="85000"/>
                  </a:schemeClr>
                </a:solidFill>
              </a:rPr>
              <a:t>cos_theta</a:t>
            </a:r>
            <a:r>
              <a:rPr lang="en-IN" dirty="0">
                <a:solidFill>
                  <a:schemeClr val="tx1">
                    <a:lumMod val="85000"/>
                  </a:schemeClr>
                </a:solidFill>
              </a:rPr>
              <a:t> = cos(</a:t>
            </a:r>
            <a:r>
              <a:rPr lang="en-IN" dirty="0" err="1">
                <a:solidFill>
                  <a:schemeClr val="tx1">
                    <a:lumMod val="85000"/>
                  </a:schemeClr>
                </a:solidFill>
              </a:rPr>
              <a:t>angle_radians</a:t>
            </a:r>
            <a:r>
              <a:rPr lang="en-IN" dirty="0">
                <a:solidFill>
                  <a:schemeClr val="tx1">
                    <a:lumMod val="85000"/>
                  </a:schemeClr>
                </a:solidFill>
              </a:rPr>
              <a:t>);</a:t>
            </a:r>
          </a:p>
          <a:p>
            <a:r>
              <a:rPr lang="en-IN" dirty="0">
                <a:solidFill>
                  <a:schemeClr val="tx1">
                    <a:lumMod val="85000"/>
                  </a:schemeClr>
                </a:solidFill>
              </a:rPr>
              <a:t>    float </a:t>
            </a:r>
            <a:r>
              <a:rPr lang="en-IN" dirty="0" err="1">
                <a:solidFill>
                  <a:schemeClr val="tx1">
                    <a:lumMod val="85000"/>
                  </a:schemeClr>
                </a:solidFill>
              </a:rPr>
              <a:t>sin_theta</a:t>
            </a:r>
            <a:r>
              <a:rPr lang="en-IN" dirty="0">
                <a:solidFill>
                  <a:schemeClr val="tx1">
                    <a:lumMod val="85000"/>
                  </a:schemeClr>
                </a:solidFill>
              </a:rPr>
              <a:t> = sin(</a:t>
            </a:r>
            <a:r>
              <a:rPr lang="en-IN" dirty="0" err="1">
                <a:solidFill>
                  <a:schemeClr val="tx1">
                    <a:lumMod val="85000"/>
                  </a:schemeClr>
                </a:solidFill>
              </a:rPr>
              <a:t>angle_radians</a:t>
            </a:r>
            <a:r>
              <a:rPr lang="en-IN" dirty="0">
                <a:solidFill>
                  <a:schemeClr val="tx1">
                    <a:lumMod val="85000"/>
                  </a:schemeClr>
                </a:solidFill>
              </a:rPr>
              <a:t>);</a:t>
            </a:r>
          </a:p>
          <a:p>
            <a:endParaRPr lang="en-IN" dirty="0">
              <a:solidFill>
                <a:schemeClr val="tx1">
                  <a:lumMod val="85000"/>
                </a:schemeClr>
              </a:solidFill>
            </a:endParaRPr>
          </a:p>
          <a:p>
            <a:r>
              <a:rPr lang="en-IN" dirty="0">
                <a:solidFill>
                  <a:schemeClr val="tx1">
                    <a:lumMod val="85000"/>
                  </a:schemeClr>
                </a:solidFill>
              </a:rPr>
              <a:t>    rotated(n, m) = 0.0f;</a:t>
            </a:r>
          </a:p>
          <a:p>
            <a:r>
              <a:rPr lang="en-IN" dirty="0">
                <a:solidFill>
                  <a:schemeClr val="tx1">
                    <a:lumMod val="85000"/>
                  </a:schemeClr>
                </a:solidFill>
              </a:rPr>
              <a:t>    for (int k = 0; k &lt;= order; ++k) {</a:t>
            </a:r>
          </a:p>
          <a:p>
            <a:r>
              <a:rPr lang="en-IN" dirty="0">
                <a:solidFill>
                  <a:schemeClr val="tx1">
                    <a:lumMod val="85000"/>
                  </a:schemeClr>
                </a:solidFill>
              </a:rPr>
              <a:t>        for (int l = 0; l &lt;= order; ++l) {</a:t>
            </a:r>
          </a:p>
          <a:p>
            <a:r>
              <a:rPr lang="en-IN" dirty="0">
                <a:solidFill>
                  <a:schemeClr val="tx1">
                    <a:lumMod val="85000"/>
                  </a:schemeClr>
                </a:solidFill>
              </a:rPr>
              <a:t>            rotated(n, m) += </a:t>
            </a:r>
            <a:r>
              <a:rPr lang="en-IN" dirty="0" err="1">
                <a:solidFill>
                  <a:schemeClr val="tx1">
                    <a:lumMod val="85000"/>
                  </a:schemeClr>
                </a:solidFill>
              </a:rPr>
              <a:t>coeffs</a:t>
            </a:r>
            <a:r>
              <a:rPr lang="en-IN" dirty="0">
                <a:solidFill>
                  <a:schemeClr val="tx1">
                    <a:lumMod val="85000"/>
                  </a:schemeClr>
                </a:solidFill>
              </a:rPr>
              <a:t>(k, l) *</a:t>
            </a:r>
          </a:p>
          <a:p>
            <a:r>
              <a:rPr lang="en-IN" dirty="0">
                <a:solidFill>
                  <a:schemeClr val="tx1">
                    <a:lumMod val="85000"/>
                  </a:schemeClr>
                </a:solidFill>
              </a:rPr>
              <a:t>                             </a:t>
            </a:r>
            <a:r>
              <a:rPr lang="en-IN" dirty="0" err="1">
                <a:solidFill>
                  <a:schemeClr val="tx1">
                    <a:lumMod val="85000"/>
                  </a:schemeClr>
                </a:solidFill>
              </a:rPr>
              <a:t>cos_theta</a:t>
            </a:r>
            <a:r>
              <a:rPr lang="en-IN" dirty="0">
                <a:solidFill>
                  <a:schemeClr val="tx1">
                    <a:lumMod val="85000"/>
                  </a:schemeClr>
                </a:solidFill>
              </a:rPr>
              <a:t> * </a:t>
            </a:r>
            <a:r>
              <a:rPr lang="en-IN" dirty="0" err="1">
                <a:solidFill>
                  <a:schemeClr val="tx1">
                    <a:lumMod val="85000"/>
                  </a:schemeClr>
                </a:solidFill>
              </a:rPr>
              <a:t>hermite</a:t>
            </a:r>
            <a:r>
              <a:rPr lang="en-IN" dirty="0">
                <a:solidFill>
                  <a:schemeClr val="tx1">
                    <a:lumMod val="85000"/>
                  </a:schemeClr>
                </a:solidFill>
              </a:rPr>
              <a:t>(n, k) *</a:t>
            </a:r>
          </a:p>
          <a:p>
            <a:r>
              <a:rPr lang="en-IN" dirty="0">
                <a:solidFill>
                  <a:schemeClr val="tx1">
                    <a:lumMod val="85000"/>
                  </a:schemeClr>
                </a:solidFill>
              </a:rPr>
              <a:t>                             </a:t>
            </a:r>
            <a:r>
              <a:rPr lang="en-IN" dirty="0" err="1">
                <a:solidFill>
                  <a:schemeClr val="tx1">
                    <a:lumMod val="85000"/>
                  </a:schemeClr>
                </a:solidFill>
              </a:rPr>
              <a:t>sin_theta</a:t>
            </a:r>
            <a:r>
              <a:rPr lang="en-IN" dirty="0">
                <a:solidFill>
                  <a:schemeClr val="tx1">
                    <a:lumMod val="85000"/>
                  </a:schemeClr>
                </a:solidFill>
              </a:rPr>
              <a:t> * </a:t>
            </a:r>
            <a:r>
              <a:rPr lang="en-IN" dirty="0" err="1">
                <a:solidFill>
                  <a:schemeClr val="tx1">
                    <a:lumMod val="85000"/>
                  </a:schemeClr>
                </a:solidFill>
              </a:rPr>
              <a:t>hermite</a:t>
            </a:r>
            <a:r>
              <a:rPr lang="en-IN" dirty="0">
                <a:solidFill>
                  <a:schemeClr val="tx1">
                    <a:lumMod val="85000"/>
                  </a:schemeClr>
                </a:solidFill>
              </a:rPr>
              <a:t>(m, l);</a:t>
            </a:r>
          </a:p>
          <a:p>
            <a:r>
              <a:rPr lang="en-IN" dirty="0">
                <a:solidFill>
                  <a:schemeClr val="tx1">
                    <a:lumMod val="85000"/>
                  </a:schemeClr>
                </a:solidFill>
              </a:rPr>
              <a:t>        }</a:t>
            </a:r>
          </a:p>
          <a:p>
            <a:r>
              <a:rPr lang="en-IN" dirty="0">
                <a:solidFill>
                  <a:schemeClr val="tx1">
                    <a:lumMod val="85000"/>
                  </a:schemeClr>
                </a:solidFill>
              </a:rPr>
              <a:t>    }</a:t>
            </a:r>
          </a:p>
          <a:p>
            <a:endParaRPr lang="en-IN" dirty="0">
              <a:solidFill>
                <a:schemeClr val="tx1">
                  <a:lumMod val="85000"/>
                </a:schemeClr>
              </a:solidFill>
            </a:endParaRPr>
          </a:p>
          <a:p>
            <a:r>
              <a:rPr lang="en-IN" dirty="0">
                <a:solidFill>
                  <a:schemeClr val="tx1">
                    <a:lumMod val="85000"/>
                  </a:schemeClr>
                </a:solidFill>
              </a:rPr>
              <a:t>    return rotated;</a:t>
            </a:r>
          </a:p>
        </p:txBody>
      </p:sp>
      <p:sp>
        <p:nvSpPr>
          <p:cNvPr id="211" name="Google Shape;211;p6"/>
          <p:cNvSpPr/>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3" name="Google Shape;213;p6"/>
          <p:cNvSpPr/>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215" name="Google Shape;215;p6"/>
          <p:cNvSpPr txBox="1"/>
          <p:nvPr/>
        </p:nvSpPr>
        <p:spPr>
          <a:xfrm>
            <a:off x="0" y="1078710"/>
            <a:ext cx="12192000" cy="553957"/>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indent="-330200" algn="just">
              <a:buClr>
                <a:srgbClr val="0E4094"/>
              </a:buClr>
              <a:buSzPts val="1600"/>
              <a:buFont typeface="Calibri"/>
              <a:buChar char="●"/>
            </a:pPr>
            <a:r>
              <a:rPr lang="en-IN" sz="1600" dirty="0">
                <a:solidFill>
                  <a:srgbClr val="0E4094"/>
                </a:solidFill>
                <a:latin typeface="Calibri"/>
                <a:ea typeface="Calibri"/>
                <a:cs typeface="Calibri"/>
                <a:sym typeface="Calibri"/>
              </a:rPr>
              <a:t>1st code</a:t>
            </a:r>
            <a:r>
              <a:rPr lang="en-IN" sz="1600" b="1" u="sng" dirty="0">
                <a:solidFill>
                  <a:srgbClr val="0E4094"/>
                </a:solidFill>
                <a:latin typeface="Calibri"/>
                <a:ea typeface="Calibri"/>
                <a:cs typeface="Calibri"/>
                <a:sym typeface="Calibri"/>
              </a:rPr>
              <a:t> </a:t>
            </a:r>
            <a:r>
              <a:rPr lang="en-IN" sz="1600" b="0" i="0" u="none" strike="noStrike" cap="none" dirty="0">
                <a:solidFill>
                  <a:srgbClr val="0E4094"/>
                </a:solidFill>
                <a:latin typeface="Calibri"/>
                <a:ea typeface="Calibri"/>
                <a:cs typeface="Calibri"/>
                <a:sym typeface="Calibri"/>
              </a:rPr>
              <a:t> </a:t>
            </a:r>
            <a:endParaRPr lang="en-IN" dirty="0">
              <a:ea typeface="Calibri"/>
            </a:endParaRPr>
          </a:p>
          <a:p>
            <a:pPr marL="127000" lvl="0" algn="just">
              <a:buClr>
                <a:srgbClr val="0E4094"/>
              </a:buClr>
              <a:buSzPts val="1600"/>
            </a:pPr>
            <a:endParaRPr sz="1400" b="0" i="0" u="none" strike="noStrike" cap="none" dirty="0">
              <a:solidFill>
                <a:srgbClr val="000000"/>
              </a:solidFill>
              <a:latin typeface="Arial"/>
              <a:ea typeface="Arial"/>
              <a:cs typeface="Arial"/>
              <a:sym typeface="Arial"/>
            </a:endParaRPr>
          </a:p>
        </p:txBody>
      </p:sp>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Hermite Expansions</a:t>
            </a:r>
          </a:p>
        </p:txBody>
      </p:sp>
      <p:sp>
        <p:nvSpPr>
          <p:cNvPr id="9" name="Google Shape;216;p6">
            <a:extLst>
              <a:ext uri="{FF2B5EF4-FFF2-40B4-BE49-F238E27FC236}">
                <a16:creationId xmlns:a16="http://schemas.microsoft.com/office/drawing/2014/main" id="{7B560813-8958-44A4-843C-974A26CE5D8F}"/>
              </a:ext>
            </a:extLst>
          </p:cNvPr>
          <p:cNvSpPr txBox="1"/>
          <p:nvPr/>
        </p:nvSpPr>
        <p:spPr>
          <a:xfrm>
            <a:off x="5999407" y="1807143"/>
            <a:ext cx="5763168" cy="4308842"/>
          </a:xfrm>
          <a:prstGeom prst="rect">
            <a:avLst/>
          </a:prstGeom>
          <a:noFill/>
          <a:ln>
            <a:noFill/>
          </a:ln>
        </p:spPr>
        <p:txBody>
          <a:bodyPr spcFirstLastPara="1" wrap="square" lIns="91425" tIns="91425" rIns="91425" bIns="91425" anchor="t" anchorCtr="0">
            <a:spAutoFit/>
          </a:bodyPr>
          <a:lstStyle/>
          <a:p>
            <a:r>
              <a:rPr lang="en-US" sz="1600" b="1" dirty="0">
                <a:solidFill>
                  <a:schemeClr val="tx1">
                    <a:lumMod val="85000"/>
                  </a:schemeClr>
                </a:solidFill>
              </a:rPr>
              <a:t>4. </a:t>
            </a:r>
            <a:r>
              <a:rPr lang="en-IN" sz="1600" b="1" dirty="0">
                <a:solidFill>
                  <a:schemeClr val="tx1">
                    <a:lumMod val="85000"/>
                  </a:schemeClr>
                </a:solidFill>
              </a:rPr>
              <a:t>R</a:t>
            </a:r>
            <a:r>
              <a:rPr lang="en-IN" b="1" dirty="0">
                <a:solidFill>
                  <a:schemeClr val="tx1">
                    <a:lumMod val="85000"/>
                  </a:schemeClr>
                </a:solidFill>
              </a:rPr>
              <a:t>econstruct image</a:t>
            </a:r>
            <a:r>
              <a:rPr lang="en-IN" sz="1600" b="1" dirty="0">
                <a:solidFill>
                  <a:schemeClr val="tx1">
                    <a:lumMod val="85000"/>
                  </a:schemeClr>
                </a:solidFill>
              </a:rPr>
              <a:t>: </a:t>
            </a:r>
          </a:p>
          <a:p>
            <a:r>
              <a:rPr lang="en-IN" dirty="0">
                <a:solidFill>
                  <a:schemeClr val="tx1">
                    <a:lumMod val="85000"/>
                  </a:schemeClr>
                </a:solidFill>
              </a:rPr>
              <a:t>Var x("x"), y("y"), c("c");</a:t>
            </a:r>
          </a:p>
          <a:p>
            <a:r>
              <a:rPr lang="en-IN" dirty="0">
                <a:solidFill>
                  <a:schemeClr val="tx1">
                    <a:lumMod val="85000"/>
                  </a:schemeClr>
                </a:solidFill>
              </a:rPr>
              <a:t>    </a:t>
            </a:r>
            <a:r>
              <a:rPr lang="en-IN" dirty="0" err="1">
                <a:solidFill>
                  <a:schemeClr val="tx1">
                    <a:lumMod val="85000"/>
                  </a:schemeClr>
                </a:solidFill>
              </a:rPr>
              <a:t>Func</a:t>
            </a:r>
            <a:r>
              <a:rPr lang="en-IN" dirty="0">
                <a:solidFill>
                  <a:schemeClr val="tx1">
                    <a:lumMod val="85000"/>
                  </a:schemeClr>
                </a:solidFill>
              </a:rPr>
              <a:t> reconstructed("reconstructed");</a:t>
            </a:r>
          </a:p>
          <a:p>
            <a:endParaRPr lang="en-IN" dirty="0">
              <a:solidFill>
                <a:schemeClr val="tx1">
                  <a:lumMod val="85000"/>
                </a:schemeClr>
              </a:solidFill>
            </a:endParaRPr>
          </a:p>
          <a:p>
            <a:r>
              <a:rPr lang="en-IN" dirty="0">
                <a:solidFill>
                  <a:schemeClr val="tx1">
                    <a:lumMod val="85000"/>
                  </a:schemeClr>
                </a:solidFill>
              </a:rPr>
              <a:t>    Expr xc = cast&lt;float&gt;(x) - cast&lt;float&gt;(width) / 2.0f;</a:t>
            </a:r>
          </a:p>
          <a:p>
            <a:r>
              <a:rPr lang="en-IN" dirty="0">
                <a:solidFill>
                  <a:schemeClr val="tx1">
                    <a:lumMod val="85000"/>
                  </a:schemeClr>
                </a:solidFill>
              </a:rPr>
              <a:t>    Expr </a:t>
            </a:r>
            <a:r>
              <a:rPr lang="en-IN" dirty="0" err="1">
                <a:solidFill>
                  <a:schemeClr val="tx1">
                    <a:lumMod val="85000"/>
                  </a:schemeClr>
                </a:solidFill>
              </a:rPr>
              <a:t>yc</a:t>
            </a:r>
            <a:r>
              <a:rPr lang="en-IN" dirty="0">
                <a:solidFill>
                  <a:schemeClr val="tx1">
                    <a:lumMod val="85000"/>
                  </a:schemeClr>
                </a:solidFill>
              </a:rPr>
              <a:t> = cast&lt;float&gt;(y) - cast&lt;float&gt;(height) / 2.0f;</a:t>
            </a:r>
          </a:p>
          <a:p>
            <a:endParaRPr lang="en-IN" dirty="0">
              <a:solidFill>
                <a:schemeClr val="tx1">
                  <a:lumMod val="85000"/>
                </a:schemeClr>
              </a:solidFill>
            </a:endParaRPr>
          </a:p>
          <a:p>
            <a:r>
              <a:rPr lang="en-IN" dirty="0">
                <a:solidFill>
                  <a:schemeClr val="tx1">
                    <a:lumMod val="85000"/>
                  </a:schemeClr>
                </a:solidFill>
              </a:rPr>
              <a:t>    </a:t>
            </a:r>
            <a:r>
              <a:rPr lang="en-IN" dirty="0" err="1">
                <a:solidFill>
                  <a:schemeClr val="tx1">
                    <a:lumMod val="85000"/>
                  </a:schemeClr>
                </a:solidFill>
              </a:rPr>
              <a:t>RDom</a:t>
            </a:r>
            <a:r>
              <a:rPr lang="en-IN" dirty="0">
                <a:solidFill>
                  <a:schemeClr val="tx1">
                    <a:lumMod val="85000"/>
                  </a:schemeClr>
                </a:solidFill>
              </a:rPr>
              <a:t> r(0, order + 1, 0, order + 1); // Iterate from 0 to order</a:t>
            </a:r>
          </a:p>
          <a:p>
            <a:endParaRPr lang="en-IN" dirty="0">
              <a:solidFill>
                <a:schemeClr val="tx1">
                  <a:lumMod val="85000"/>
                </a:schemeClr>
              </a:solidFill>
            </a:endParaRPr>
          </a:p>
          <a:p>
            <a:r>
              <a:rPr lang="en-IN" dirty="0">
                <a:solidFill>
                  <a:schemeClr val="tx1">
                    <a:lumMod val="85000"/>
                  </a:schemeClr>
                </a:solidFill>
              </a:rPr>
              <a:t>    reconstructed(x, y, c) = 0.0f;</a:t>
            </a:r>
          </a:p>
          <a:p>
            <a:r>
              <a:rPr lang="en-IN" dirty="0">
                <a:solidFill>
                  <a:schemeClr val="tx1">
                    <a:lumMod val="85000"/>
                  </a:schemeClr>
                </a:solidFill>
              </a:rPr>
              <a:t>    for (int n = 0; n &lt;= order; ++n) {</a:t>
            </a:r>
          </a:p>
          <a:p>
            <a:r>
              <a:rPr lang="en-IN" dirty="0">
                <a:solidFill>
                  <a:schemeClr val="tx1">
                    <a:lumMod val="85000"/>
                  </a:schemeClr>
                </a:solidFill>
              </a:rPr>
              <a:t>        for (int m = 0; m &lt;= order; ++m) {</a:t>
            </a:r>
          </a:p>
          <a:p>
            <a:r>
              <a:rPr lang="en-IN" dirty="0">
                <a:solidFill>
                  <a:schemeClr val="tx1">
                    <a:lumMod val="85000"/>
                  </a:schemeClr>
                </a:solidFill>
              </a:rPr>
              <a:t>            reconstructed(x, y, c) += </a:t>
            </a:r>
            <a:r>
              <a:rPr lang="en-IN" dirty="0" err="1">
                <a:solidFill>
                  <a:schemeClr val="tx1">
                    <a:lumMod val="85000"/>
                  </a:schemeClr>
                </a:solidFill>
              </a:rPr>
              <a:t>coeffs</a:t>
            </a:r>
            <a:r>
              <a:rPr lang="en-IN" dirty="0">
                <a:solidFill>
                  <a:schemeClr val="tx1">
                    <a:lumMod val="85000"/>
                  </a:schemeClr>
                </a:solidFill>
              </a:rPr>
              <a:t>(n, m, c) *</a:t>
            </a:r>
          </a:p>
          <a:p>
            <a:r>
              <a:rPr lang="en-IN" dirty="0">
                <a:solidFill>
                  <a:schemeClr val="tx1">
                    <a:lumMod val="85000"/>
                  </a:schemeClr>
                </a:solidFill>
              </a:rPr>
              <a:t>                                      </a:t>
            </a:r>
            <a:r>
              <a:rPr lang="en-IN" dirty="0" err="1">
                <a:solidFill>
                  <a:schemeClr val="tx1">
                    <a:lumMod val="85000"/>
                  </a:schemeClr>
                </a:solidFill>
              </a:rPr>
              <a:t>hermite</a:t>
            </a:r>
            <a:r>
              <a:rPr lang="en-IN" dirty="0">
                <a:solidFill>
                  <a:schemeClr val="tx1">
                    <a:lumMod val="85000"/>
                  </a:schemeClr>
                </a:solidFill>
              </a:rPr>
              <a:t>(n, xc) *</a:t>
            </a:r>
          </a:p>
          <a:p>
            <a:r>
              <a:rPr lang="en-IN" dirty="0">
                <a:solidFill>
                  <a:schemeClr val="tx1">
                    <a:lumMod val="85000"/>
                  </a:schemeClr>
                </a:solidFill>
              </a:rPr>
              <a:t>                                      </a:t>
            </a:r>
            <a:r>
              <a:rPr lang="en-IN" dirty="0" err="1">
                <a:solidFill>
                  <a:schemeClr val="tx1">
                    <a:lumMod val="85000"/>
                  </a:schemeClr>
                </a:solidFill>
              </a:rPr>
              <a:t>hermite</a:t>
            </a:r>
            <a:r>
              <a:rPr lang="en-IN" dirty="0">
                <a:solidFill>
                  <a:schemeClr val="tx1">
                    <a:lumMod val="85000"/>
                  </a:schemeClr>
                </a:solidFill>
              </a:rPr>
              <a:t>(m, </a:t>
            </a:r>
            <a:r>
              <a:rPr lang="en-IN" dirty="0" err="1">
                <a:solidFill>
                  <a:schemeClr val="tx1">
                    <a:lumMod val="85000"/>
                  </a:schemeClr>
                </a:solidFill>
              </a:rPr>
              <a:t>yc</a:t>
            </a:r>
            <a:r>
              <a:rPr lang="en-IN" dirty="0">
                <a:solidFill>
                  <a:schemeClr val="tx1">
                    <a:lumMod val="85000"/>
                  </a:schemeClr>
                </a:solidFill>
              </a:rPr>
              <a:t>);</a:t>
            </a:r>
          </a:p>
          <a:p>
            <a:r>
              <a:rPr lang="en-IN" dirty="0">
                <a:solidFill>
                  <a:schemeClr val="tx1">
                    <a:lumMod val="85000"/>
                  </a:schemeClr>
                </a:solidFill>
              </a:rPr>
              <a:t>        }</a:t>
            </a:r>
          </a:p>
          <a:p>
            <a:r>
              <a:rPr lang="en-IN" dirty="0">
                <a:solidFill>
                  <a:schemeClr val="tx1">
                    <a:lumMod val="85000"/>
                  </a:schemeClr>
                </a:solidFill>
              </a:rPr>
              <a:t>    }</a:t>
            </a:r>
          </a:p>
          <a:p>
            <a:endParaRPr lang="en-IN" dirty="0">
              <a:solidFill>
                <a:schemeClr val="tx1">
                  <a:lumMod val="85000"/>
                </a:schemeClr>
              </a:solidFill>
            </a:endParaRPr>
          </a:p>
          <a:p>
            <a:r>
              <a:rPr lang="en-IN" dirty="0">
                <a:solidFill>
                  <a:schemeClr val="tx1">
                    <a:lumMod val="85000"/>
                  </a:schemeClr>
                </a:solidFill>
              </a:rPr>
              <a:t>    return reconstructed;</a:t>
            </a:r>
          </a:p>
        </p:txBody>
      </p:sp>
    </p:spTree>
    <p:extLst>
      <p:ext uri="{BB962C8B-B14F-4D97-AF65-F5344CB8AC3E}">
        <p14:creationId xmlns:p14="http://schemas.microsoft.com/office/powerpoint/2010/main" val="1428428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6"/>
          <p:cNvSpPr/>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3" name="Google Shape;213;p6"/>
          <p:cNvSpPr/>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215" name="Google Shape;215;p6"/>
          <p:cNvSpPr txBox="1"/>
          <p:nvPr/>
        </p:nvSpPr>
        <p:spPr>
          <a:xfrm>
            <a:off x="-1" y="1118544"/>
            <a:ext cx="12192000" cy="553957"/>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lvl="0" indent="-330200" algn="just">
              <a:buClr>
                <a:srgbClr val="0E4094"/>
              </a:buClr>
              <a:buSzPts val="1600"/>
              <a:buFont typeface="Calibri"/>
              <a:buChar char="●"/>
            </a:pPr>
            <a:r>
              <a:rPr lang="en-IN" sz="1600" b="0" i="0" u="none" strike="noStrike" cap="none" dirty="0">
                <a:solidFill>
                  <a:srgbClr val="0E4094"/>
                </a:solidFill>
                <a:latin typeface="Calibri"/>
                <a:ea typeface="Calibri"/>
                <a:cs typeface="Calibri"/>
                <a:sym typeface="Calibri"/>
              </a:rPr>
              <a:t> 2</a:t>
            </a:r>
            <a:r>
              <a:rPr lang="en-IN" sz="1600" b="0" i="0" u="none" strike="noStrike" cap="none" baseline="30000" dirty="0">
                <a:solidFill>
                  <a:srgbClr val="0E4094"/>
                </a:solidFill>
                <a:latin typeface="Calibri"/>
                <a:ea typeface="Calibri"/>
                <a:cs typeface="Calibri"/>
                <a:sym typeface="Calibri"/>
              </a:rPr>
              <a:t>nd</a:t>
            </a:r>
            <a:r>
              <a:rPr lang="en-IN" sz="1600" b="0" i="0" u="none" strike="noStrike" cap="none" dirty="0">
                <a:solidFill>
                  <a:srgbClr val="0E4094"/>
                </a:solidFill>
                <a:latin typeface="Calibri"/>
                <a:ea typeface="Calibri"/>
                <a:cs typeface="Calibri"/>
                <a:sym typeface="Calibri"/>
              </a:rPr>
              <a:t> Code</a:t>
            </a:r>
          </a:p>
          <a:p>
            <a:pPr marL="127000" lvl="0" algn="just">
              <a:buClr>
                <a:srgbClr val="0E4094"/>
              </a:buClr>
              <a:buSzPts val="1600"/>
            </a:pPr>
            <a:endParaRPr sz="1400" b="0" i="0" u="none" strike="noStrike" cap="none" dirty="0">
              <a:solidFill>
                <a:srgbClr val="000000"/>
              </a:solidFill>
              <a:latin typeface="Arial"/>
              <a:ea typeface="Arial"/>
              <a:cs typeface="Arial"/>
              <a:sym typeface="Arial"/>
            </a:endParaRPr>
          </a:p>
        </p:txBody>
      </p:sp>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Hermite Expansions</a:t>
            </a:r>
          </a:p>
        </p:txBody>
      </p:sp>
      <p:sp>
        <p:nvSpPr>
          <p:cNvPr id="2" name="Rectangle 1">
            <a:extLst>
              <a:ext uri="{FF2B5EF4-FFF2-40B4-BE49-F238E27FC236}">
                <a16:creationId xmlns:a16="http://schemas.microsoft.com/office/drawing/2014/main" id="{4280600D-05B3-4ACE-9162-CA034635246E}"/>
              </a:ext>
            </a:extLst>
          </p:cNvPr>
          <p:cNvSpPr/>
          <p:nvPr/>
        </p:nvSpPr>
        <p:spPr>
          <a:xfrm>
            <a:off x="429426" y="1984582"/>
            <a:ext cx="4671212" cy="4185761"/>
          </a:xfrm>
          <a:prstGeom prst="rect">
            <a:avLst/>
          </a:prstGeom>
        </p:spPr>
        <p:txBody>
          <a:bodyPr wrap="square">
            <a:spAutoFit/>
          </a:bodyPr>
          <a:lstStyle/>
          <a:p>
            <a:pPr marL="342900" indent="-342900">
              <a:buClr>
                <a:schemeClr val="tx1"/>
              </a:buClr>
              <a:buAutoNum type="arabicPeriod"/>
            </a:pPr>
            <a:r>
              <a:rPr lang="en-IN" b="1" dirty="0">
                <a:solidFill>
                  <a:schemeClr val="tx1">
                    <a:lumMod val="85000"/>
                  </a:schemeClr>
                </a:solidFill>
              </a:rPr>
              <a:t>Hermite Polynomial Function:</a:t>
            </a:r>
          </a:p>
          <a:p>
            <a:r>
              <a:rPr lang="pt-BR" dirty="0">
                <a:solidFill>
                  <a:schemeClr val="tx1">
                    <a:lumMod val="85000"/>
                  </a:schemeClr>
                </a:solidFill>
              </a:rPr>
              <a:t>Expr hermite(Expr n, Expr x) {</a:t>
            </a:r>
          </a:p>
          <a:p>
            <a:r>
              <a:rPr lang="pt-BR" dirty="0">
                <a:solidFill>
                  <a:schemeClr val="tx1">
                    <a:lumMod val="85000"/>
                  </a:schemeClr>
                </a:solidFill>
              </a:rPr>
              <a:t>    // Base cases</a:t>
            </a:r>
          </a:p>
          <a:p>
            <a:r>
              <a:rPr lang="pt-BR" dirty="0">
                <a:solidFill>
                  <a:schemeClr val="tx1">
                    <a:lumMod val="85000"/>
                  </a:schemeClr>
                </a:solidFill>
              </a:rPr>
              <a:t>    Expr h0 = Expr(1.0f);</a:t>
            </a:r>
          </a:p>
          <a:p>
            <a:r>
              <a:rPr lang="pt-BR" dirty="0">
                <a:solidFill>
                  <a:schemeClr val="tx1">
                    <a:lumMod val="85000"/>
                  </a:schemeClr>
                </a:solidFill>
              </a:rPr>
              <a:t>    Expr h1 = 2.0f * x;</a:t>
            </a:r>
          </a:p>
          <a:p>
            <a:r>
              <a:rPr lang="pt-BR" dirty="0">
                <a:solidFill>
                  <a:schemeClr val="tx1">
                    <a:lumMod val="85000"/>
                  </a:schemeClr>
                </a:solidFill>
              </a:rPr>
              <a:t>    Expr h = select(n == 0, h0,</a:t>
            </a:r>
          </a:p>
          <a:p>
            <a:r>
              <a:rPr lang="pt-BR" dirty="0">
                <a:solidFill>
                  <a:schemeClr val="tx1">
                    <a:lumMod val="85000"/>
                  </a:schemeClr>
                </a:solidFill>
              </a:rPr>
              <a:t>                    n == 1, h1,</a:t>
            </a:r>
          </a:p>
          <a:p>
            <a:r>
              <a:rPr lang="pt-BR" dirty="0">
                <a:solidFill>
                  <a:schemeClr val="tx1">
                    <a:lumMod val="85000"/>
                  </a:schemeClr>
                </a:solidFill>
              </a:rPr>
              <a:t>                    Expr());</a:t>
            </a:r>
          </a:p>
          <a:p>
            <a:endParaRPr lang="pt-BR" dirty="0">
              <a:solidFill>
                <a:schemeClr val="tx1">
                  <a:lumMod val="85000"/>
                </a:schemeClr>
              </a:solidFill>
            </a:endParaRPr>
          </a:p>
          <a:p>
            <a:r>
              <a:rPr lang="pt-BR" dirty="0">
                <a:solidFill>
                  <a:schemeClr val="tx1">
                    <a:lumMod val="85000"/>
                  </a:schemeClr>
                </a:solidFill>
              </a:rPr>
              <a:t>    // Iterative calculation</a:t>
            </a:r>
          </a:p>
          <a:p>
            <a:r>
              <a:rPr lang="pt-BR" dirty="0">
                <a:solidFill>
                  <a:schemeClr val="tx1">
                    <a:lumMod val="85000"/>
                  </a:schemeClr>
                </a:solidFill>
              </a:rPr>
              <a:t>    for (int i = 2; i &lt;= 10; ++i) { // Limit the loop to a maximum of 10 to prevent infinite loops</a:t>
            </a:r>
          </a:p>
          <a:p>
            <a:r>
              <a:rPr lang="pt-BR" dirty="0">
                <a:solidFill>
                  <a:schemeClr val="tx1">
                    <a:lumMod val="85000"/>
                  </a:schemeClr>
                </a:solidFill>
              </a:rPr>
              <a:t>        h = select(n == i, 2.0f * x * h1 - 2.0f * (i - 1) * h0, h);</a:t>
            </a:r>
          </a:p>
          <a:p>
            <a:r>
              <a:rPr lang="pt-BR" dirty="0">
                <a:solidFill>
                  <a:schemeClr val="tx1">
                    <a:lumMod val="85000"/>
                  </a:schemeClr>
                </a:solidFill>
              </a:rPr>
              <a:t>        h0 = select(n == i, h1, h0);</a:t>
            </a:r>
          </a:p>
          <a:p>
            <a:r>
              <a:rPr lang="pt-BR" dirty="0">
                <a:solidFill>
                  <a:schemeClr val="tx1">
                    <a:lumMod val="85000"/>
                  </a:schemeClr>
                </a:solidFill>
              </a:rPr>
              <a:t>        h1 = select(n == i, h, h1);</a:t>
            </a:r>
          </a:p>
          <a:p>
            <a:r>
              <a:rPr lang="pt-BR" dirty="0">
                <a:solidFill>
                  <a:schemeClr val="tx1">
                    <a:lumMod val="85000"/>
                  </a:schemeClr>
                </a:solidFill>
              </a:rPr>
              <a:t>    }</a:t>
            </a:r>
          </a:p>
          <a:p>
            <a:r>
              <a:rPr lang="pt-BR" dirty="0">
                <a:solidFill>
                  <a:schemeClr val="tx1">
                    <a:lumMod val="85000"/>
                  </a:schemeClr>
                </a:solidFill>
              </a:rPr>
              <a:t>    return h;</a:t>
            </a:r>
          </a:p>
          <a:p>
            <a:r>
              <a:rPr lang="pt-BR" dirty="0">
                <a:solidFill>
                  <a:schemeClr val="tx1">
                    <a:lumMod val="85000"/>
                  </a:schemeClr>
                </a:solidFill>
              </a:rPr>
              <a:t>}</a:t>
            </a:r>
          </a:p>
          <a:p>
            <a:endParaRPr lang="pt-BR" dirty="0">
              <a:solidFill>
                <a:schemeClr val="tx1">
                  <a:lumMod val="85000"/>
                </a:schemeClr>
              </a:solidFill>
            </a:endParaRPr>
          </a:p>
        </p:txBody>
      </p:sp>
      <p:sp>
        <p:nvSpPr>
          <p:cNvPr id="8" name="Rectangle 7">
            <a:extLst>
              <a:ext uri="{FF2B5EF4-FFF2-40B4-BE49-F238E27FC236}">
                <a16:creationId xmlns:a16="http://schemas.microsoft.com/office/drawing/2014/main" id="{E5CB7A47-3A25-468B-8E52-D294AD98DACD}"/>
              </a:ext>
            </a:extLst>
          </p:cNvPr>
          <p:cNvSpPr/>
          <p:nvPr/>
        </p:nvSpPr>
        <p:spPr>
          <a:xfrm>
            <a:off x="5385555" y="1984582"/>
            <a:ext cx="6390474" cy="3970318"/>
          </a:xfrm>
          <a:prstGeom prst="rect">
            <a:avLst/>
          </a:prstGeom>
        </p:spPr>
        <p:txBody>
          <a:bodyPr wrap="square">
            <a:spAutoFit/>
          </a:bodyPr>
          <a:lstStyle/>
          <a:p>
            <a:r>
              <a:rPr lang="pt-BR" dirty="0">
                <a:solidFill>
                  <a:schemeClr val="tx1">
                    <a:lumMod val="85000"/>
                  </a:schemeClr>
                </a:solidFill>
              </a:rPr>
              <a:t>2.</a:t>
            </a:r>
            <a:r>
              <a:rPr lang="en-US" b="1" dirty="0">
                <a:solidFill>
                  <a:schemeClr val="tx1">
                    <a:lumMod val="85000"/>
                  </a:schemeClr>
                </a:solidFill>
              </a:rPr>
              <a:t> Hermite Expansion of an Image</a:t>
            </a:r>
            <a:r>
              <a:rPr lang="en-IN" b="1" dirty="0">
                <a:solidFill>
                  <a:schemeClr val="tx1">
                    <a:lumMod val="85000"/>
                  </a:schemeClr>
                </a:solidFill>
              </a:rPr>
              <a:t>:</a:t>
            </a:r>
          </a:p>
          <a:p>
            <a:r>
              <a:rPr lang="en-IN" b="1" dirty="0">
                <a:solidFill>
                  <a:schemeClr val="tx1">
                    <a:lumMod val="85000"/>
                  </a:schemeClr>
                </a:solidFill>
              </a:rPr>
              <a:t>	 </a:t>
            </a:r>
            <a:r>
              <a:rPr lang="pt-BR" dirty="0">
                <a:solidFill>
                  <a:schemeClr val="tx1">
                    <a:lumMod val="85000"/>
                  </a:schemeClr>
                </a:solidFill>
              </a:rPr>
              <a:t>// No change from 1st code. </a:t>
            </a:r>
          </a:p>
          <a:p>
            <a:endParaRPr lang="pt-BR" dirty="0">
              <a:solidFill>
                <a:schemeClr val="tx1">
                  <a:lumMod val="85000"/>
                </a:schemeClr>
              </a:solidFill>
            </a:endParaRPr>
          </a:p>
          <a:p>
            <a:r>
              <a:rPr lang="pt-BR" b="1" dirty="0">
                <a:solidFill>
                  <a:schemeClr val="tx1">
                    <a:lumMod val="85000"/>
                  </a:schemeClr>
                </a:solidFill>
              </a:rPr>
              <a:t>3. Rotate hermite:</a:t>
            </a:r>
          </a:p>
          <a:p>
            <a:r>
              <a:rPr lang="pt-BR" dirty="0">
                <a:solidFill>
                  <a:schemeClr val="tx1">
                    <a:lumMod val="85000"/>
                  </a:schemeClr>
                </a:solidFill>
              </a:rPr>
              <a:t>	changed these variables from int to Var.</a:t>
            </a:r>
          </a:p>
          <a:p>
            <a:r>
              <a:rPr lang="pt-BR" dirty="0">
                <a:solidFill>
                  <a:schemeClr val="tx1">
                    <a:lumMod val="85000"/>
                  </a:schemeClr>
                </a:solidFill>
              </a:rPr>
              <a:t>         Var n("n"), m("m"), c("c");</a:t>
            </a:r>
          </a:p>
          <a:p>
            <a:endParaRPr lang="pt-BR" dirty="0">
              <a:solidFill>
                <a:schemeClr val="tx1">
                  <a:lumMod val="85000"/>
                </a:schemeClr>
              </a:solidFill>
            </a:endParaRPr>
          </a:p>
          <a:p>
            <a:r>
              <a:rPr lang="pt-BR" dirty="0">
                <a:solidFill>
                  <a:schemeClr val="tx1">
                    <a:lumMod val="85000"/>
                  </a:schemeClr>
                </a:solidFill>
              </a:rPr>
              <a:t>4. Re</a:t>
            </a:r>
            <a:r>
              <a:rPr lang="en-IN" b="1" dirty="0">
                <a:solidFill>
                  <a:schemeClr val="tx1">
                    <a:lumMod val="85000"/>
                  </a:schemeClr>
                </a:solidFill>
              </a:rPr>
              <a:t>construct image:</a:t>
            </a:r>
            <a:endParaRPr lang="pt-BR" b="1" dirty="0">
              <a:solidFill>
                <a:schemeClr val="tx1">
                  <a:lumMod val="85000"/>
                </a:schemeClr>
              </a:solidFill>
            </a:endParaRPr>
          </a:p>
          <a:p>
            <a:r>
              <a:rPr lang="pt-BR" b="1" dirty="0">
                <a:solidFill>
                  <a:schemeClr val="tx1">
                    <a:lumMod val="85000"/>
                  </a:schemeClr>
                </a:solidFill>
              </a:rPr>
              <a:t> 		</a:t>
            </a:r>
            <a:r>
              <a:rPr lang="pt-BR" dirty="0">
                <a:solidFill>
                  <a:schemeClr val="tx1">
                    <a:lumMod val="85000"/>
                  </a:schemeClr>
                </a:solidFill>
              </a:rPr>
              <a:t>// No change from 1st code. </a:t>
            </a:r>
          </a:p>
          <a:p>
            <a:endParaRPr lang="pt-BR" dirty="0">
              <a:solidFill>
                <a:schemeClr val="tx1">
                  <a:lumMod val="85000"/>
                </a:schemeClr>
              </a:solidFill>
            </a:endParaRPr>
          </a:p>
          <a:p>
            <a:r>
              <a:rPr lang="pt-BR" b="1" dirty="0">
                <a:solidFill>
                  <a:schemeClr val="tx1">
                    <a:lumMod val="85000"/>
                  </a:schemeClr>
                </a:solidFill>
              </a:rPr>
              <a:t>Error: </a:t>
            </a:r>
            <a:r>
              <a:rPr lang="pt-BR" dirty="0">
                <a:solidFill>
                  <a:schemeClr val="tx1">
                    <a:lumMod val="85000"/>
                  </a:schemeClr>
                </a:solidFill>
              </a:rPr>
              <a:t>Segmentation fault.</a:t>
            </a:r>
          </a:p>
          <a:p>
            <a:endParaRPr lang="pt-BR" dirty="0">
              <a:solidFill>
                <a:schemeClr val="tx1">
                  <a:lumMod val="85000"/>
                </a:schemeClr>
              </a:solidFill>
            </a:endParaRPr>
          </a:p>
          <a:p>
            <a:endParaRPr lang="pt-BR" dirty="0">
              <a:solidFill>
                <a:schemeClr val="tx1">
                  <a:lumMod val="85000"/>
                </a:schemeClr>
              </a:solidFill>
            </a:endParaRPr>
          </a:p>
          <a:p>
            <a:endParaRPr lang="pt-BR" dirty="0">
              <a:solidFill>
                <a:schemeClr val="tx1">
                  <a:lumMod val="85000"/>
                </a:schemeClr>
              </a:solidFill>
            </a:endParaRPr>
          </a:p>
          <a:p>
            <a:endParaRPr lang="pt-BR" dirty="0">
              <a:solidFill>
                <a:schemeClr val="tx1">
                  <a:lumMod val="85000"/>
                </a:schemeClr>
              </a:solidFill>
            </a:endParaRPr>
          </a:p>
          <a:p>
            <a:endParaRPr lang="pt-BR" dirty="0">
              <a:solidFill>
                <a:schemeClr val="tx1">
                  <a:lumMod val="85000"/>
                </a:schemeClr>
              </a:solidFill>
            </a:endParaRPr>
          </a:p>
          <a:p>
            <a:endParaRPr lang="pt-BR" dirty="0">
              <a:solidFill>
                <a:schemeClr val="tx1">
                  <a:lumMod val="85000"/>
                </a:schemeClr>
              </a:solidFill>
            </a:endParaRPr>
          </a:p>
          <a:p>
            <a:r>
              <a:rPr lang="pt-BR" dirty="0">
                <a:solidFill>
                  <a:schemeClr val="tx1">
                    <a:lumMod val="85000"/>
                  </a:schemeClr>
                </a:solidFill>
              </a:rPr>
              <a:t>Possible reason :- </a:t>
            </a:r>
            <a:r>
              <a:rPr lang="en-IN" dirty="0">
                <a:solidFill>
                  <a:schemeClr val="tx1">
                    <a:lumMod val="85000"/>
                  </a:schemeClr>
                </a:solidFill>
              </a:rPr>
              <a:t>Accessing out-of-bounds memory. As no </a:t>
            </a:r>
            <a:r>
              <a:rPr lang="en-IN" b="1" dirty="0">
                <a:solidFill>
                  <a:schemeClr val="tx1">
                    <a:lumMod val="85000"/>
                  </a:schemeClr>
                </a:solidFill>
              </a:rPr>
              <a:t>clamp</a:t>
            </a:r>
            <a:r>
              <a:rPr lang="en-IN" dirty="0">
                <a:solidFill>
                  <a:schemeClr val="tx1">
                    <a:lumMod val="85000"/>
                  </a:schemeClr>
                </a:solidFill>
              </a:rPr>
              <a:t> is used. </a:t>
            </a:r>
            <a:endParaRPr lang="pt-BR" dirty="0">
              <a:solidFill>
                <a:schemeClr val="tx1">
                  <a:lumMod val="85000"/>
                </a:schemeClr>
              </a:solidFill>
            </a:endParaRPr>
          </a:p>
        </p:txBody>
      </p:sp>
      <p:pic>
        <p:nvPicPr>
          <p:cNvPr id="4" name="Picture 3">
            <a:extLst>
              <a:ext uri="{FF2B5EF4-FFF2-40B4-BE49-F238E27FC236}">
                <a16:creationId xmlns:a16="http://schemas.microsoft.com/office/drawing/2014/main" id="{F8115BF0-674B-4FEE-86B9-1C936F0EB5DB}"/>
              </a:ext>
            </a:extLst>
          </p:cNvPr>
          <p:cNvPicPr>
            <a:picLocks noChangeAspect="1"/>
          </p:cNvPicPr>
          <p:nvPr/>
        </p:nvPicPr>
        <p:blipFill>
          <a:blip r:embed="rId4"/>
          <a:stretch>
            <a:fillRect/>
          </a:stretch>
        </p:blipFill>
        <p:spPr>
          <a:xfrm>
            <a:off x="5471280" y="4610640"/>
            <a:ext cx="6192114" cy="743054"/>
          </a:xfrm>
          <a:prstGeom prst="rect">
            <a:avLst/>
          </a:prstGeom>
        </p:spPr>
      </p:pic>
      <p:sp>
        <p:nvSpPr>
          <p:cNvPr id="10" name="Google Shape;99;p17">
            <a:extLst>
              <a:ext uri="{FF2B5EF4-FFF2-40B4-BE49-F238E27FC236}">
                <a16:creationId xmlns:a16="http://schemas.microsoft.com/office/drawing/2014/main" id="{343314C8-EB70-451B-8157-66B2B642D8D0}"/>
              </a:ext>
            </a:extLst>
          </p:cNvPr>
          <p:cNvSpPr txBox="1">
            <a:spLocks/>
          </p:cNvSpPr>
          <p:nvPr/>
        </p:nvSpPr>
        <p:spPr>
          <a:xfrm>
            <a:off x="1589" y="627856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a:t>Sourav Parida</a:t>
            </a:r>
          </a:p>
        </p:txBody>
      </p:sp>
      <p:sp>
        <p:nvSpPr>
          <p:cNvPr id="11" name="Google Shape;185;p27">
            <a:extLst>
              <a:ext uri="{FF2B5EF4-FFF2-40B4-BE49-F238E27FC236}">
                <a16:creationId xmlns:a16="http://schemas.microsoft.com/office/drawing/2014/main" id="{2A37BB02-D134-43ED-8891-E0B2E28CB887}"/>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14, 2024</a:t>
            </a:r>
          </a:p>
        </p:txBody>
      </p:sp>
    </p:spTree>
    <p:extLst>
      <p:ext uri="{BB962C8B-B14F-4D97-AF65-F5344CB8AC3E}">
        <p14:creationId xmlns:p14="http://schemas.microsoft.com/office/powerpoint/2010/main" val="2321483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1366520"/>
            <a:ext cx="8531225" cy="690880"/>
          </a:xfrm>
        </p:spPr>
        <p:txBody>
          <a:bodyPr>
            <a:normAutofit fontScale="90000"/>
          </a:bodyPr>
          <a:lstStyle/>
          <a:p>
            <a:r>
              <a:rPr lang="en-US"/>
              <a:t>Using recursion implemented the hermite function</a:t>
            </a:r>
          </a:p>
        </p:txBody>
      </p:sp>
      <p:pic>
        <p:nvPicPr>
          <p:cNvPr id="7" name="Picture Placeholder 6" descr="Screenshot 2024-06-14 011846"/>
          <p:cNvPicPr>
            <a:picLocks noGrp="1" noChangeAspect="1"/>
          </p:cNvPicPr>
          <p:nvPr>
            <p:ph type="pic" idx="2"/>
          </p:nvPr>
        </p:nvPicPr>
        <p:blipFill>
          <a:blip r:embed="rId6"/>
          <a:stretch>
            <a:fillRect/>
          </a:stretch>
        </p:blipFill>
        <p:spPr>
          <a:xfrm>
            <a:off x="2595245" y="2373630"/>
            <a:ext cx="6172200" cy="3048000"/>
          </a:xfrm>
          <a:prstGeom prst="rect">
            <a:avLst/>
          </a:prstGeom>
        </p:spPr>
      </p:pic>
      <p:sp>
        <p:nvSpPr>
          <p:cNvPr id="4" name="Text Placeholder 3"/>
          <p:cNvSpPr>
            <a:spLocks noGrp="1"/>
          </p:cNvSpPr>
          <p:nvPr>
            <p:ph type="body" idx="1"/>
          </p:nvPr>
        </p:nvSpPr>
        <p:spPr/>
        <p:txBody>
          <a:bodyPr/>
          <a:lstStyle/>
          <a:p>
            <a:endParaRPr lang="en-US"/>
          </a:p>
        </p:txBody>
      </p:sp>
      <p:pic>
        <p:nvPicPr>
          <p:cNvPr id="214" name="Google Shape;214;p6"/>
          <p:cNvPicPr preferRelativeResize="0"/>
          <p:nvPr>
            <p:custDataLst>
              <p:tags r:id="rId1"/>
            </p:custDataLst>
          </p:nvPr>
        </p:nvPicPr>
        <p:blipFill rotWithShape="1">
          <a:blip r:embed="rId7"/>
          <a:srcRect l="4529" t="20267" r="4173" b="26840"/>
          <a:stretch>
            <a:fillRect/>
          </a:stretch>
        </p:blipFill>
        <p:spPr>
          <a:xfrm>
            <a:off x="10942081" y="105045"/>
            <a:ext cx="1249918" cy="474910"/>
          </a:xfrm>
          <a:prstGeom prst="rect">
            <a:avLst/>
          </a:prstGeom>
          <a:noFill/>
          <a:ln>
            <a:noFill/>
          </a:ln>
        </p:spPr>
      </p:pic>
      <p:sp>
        <p:nvSpPr>
          <p:cNvPr id="215" name="Google Shape;215;p6"/>
          <p:cNvSpPr txBox="1"/>
          <p:nvPr>
            <p:custDataLst>
              <p:tags r:id="rId2"/>
            </p:custDataLst>
          </p:nvPr>
        </p:nvSpPr>
        <p:spPr>
          <a:xfrm>
            <a:off x="106046" y="732219"/>
            <a:ext cx="12192000" cy="490220"/>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127000" marR="0" lvl="0" indent="0" algn="just" rtl="0">
              <a:lnSpc>
                <a:spcPct val="100000"/>
              </a:lnSpc>
              <a:spcBef>
                <a:spcPts val="0"/>
              </a:spcBef>
              <a:spcAft>
                <a:spcPts val="0"/>
              </a:spcAft>
              <a:buClr>
                <a:srgbClr val="0E4094"/>
              </a:buClr>
              <a:buSzPts val="1600"/>
              <a:buFont typeface="Calibri" panose="020F050202020403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rgbClr val="000000"/>
              </a:buClr>
              <a:buSzPts val="1200"/>
              <a:buFont typeface="Arial" panose="020B0604020202020204"/>
              <a:buNone/>
            </a:pPr>
            <a:r>
              <a:rPr lang="en-IN" sz="1200" b="0" i="0" u="none" strike="noStrike" cap="none" dirty="0">
                <a:solidFill>
                  <a:srgbClr val="0E4094"/>
                </a:solidFill>
                <a:latin typeface="Calibri" panose="020F0502020204030204"/>
                <a:ea typeface="Calibri" panose="020F0502020204030204"/>
                <a:cs typeface="Calibri" panose="020F0502020204030204"/>
                <a:sym typeface="Calibri" panose="020F0502020204030204"/>
              </a:rPr>
              <a:t>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3" name="Google Shape;213;p6"/>
          <p:cNvSpPr/>
          <p:nvPr>
            <p:custDataLst>
              <p:tags r:id="rId3"/>
            </p:custDataLst>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1" name="Google Shape;211;p6"/>
          <p:cNvSpPr/>
          <p:nvPr>
            <p:custDataLst>
              <p:tags r:id="rId4"/>
            </p:custDataLst>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185;p27">
            <a:extLst>
              <a:ext uri="{FF2B5EF4-FFF2-40B4-BE49-F238E27FC236}">
                <a16:creationId xmlns:a16="http://schemas.microsoft.com/office/drawing/2014/main" id="{AE78E5C3-C0AE-4C9D-90F0-8C0836E82E27}"/>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14, 2024</a:t>
            </a:r>
          </a:p>
        </p:txBody>
      </p:sp>
      <p:sp>
        <p:nvSpPr>
          <p:cNvPr id="10" name="Google Shape;99;p17">
            <a:extLst>
              <a:ext uri="{FF2B5EF4-FFF2-40B4-BE49-F238E27FC236}">
                <a16:creationId xmlns:a16="http://schemas.microsoft.com/office/drawing/2014/main" id="{E271EFC8-B668-4E52-99CE-4933496A49FC}"/>
              </a:ext>
            </a:extLst>
          </p:cNvPr>
          <p:cNvSpPr txBox="1">
            <a:spLocks/>
          </p:cNvSpPr>
          <p:nvPr/>
        </p:nvSpPr>
        <p:spPr>
          <a:xfrm>
            <a:off x="115888" y="597712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err="1"/>
              <a:t>Subhadeep</a:t>
            </a:r>
            <a:r>
              <a:rPr lang="en-IN" sz="2666" dirty="0"/>
              <a:t> Bhadra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1235710"/>
            <a:ext cx="3931920" cy="821690"/>
          </a:xfrm>
        </p:spPr>
        <p:txBody>
          <a:bodyPr>
            <a:normAutofit/>
          </a:bodyPr>
          <a:lstStyle/>
          <a:p>
            <a:r>
              <a:rPr lang="en-US"/>
              <a:t>Rotate hermite</a:t>
            </a:r>
          </a:p>
        </p:txBody>
      </p:sp>
      <p:sp>
        <p:nvSpPr>
          <p:cNvPr id="4" name="Text Placeholder 3"/>
          <p:cNvSpPr>
            <a:spLocks noGrp="1"/>
          </p:cNvSpPr>
          <p:nvPr>
            <p:ph type="body" idx="1"/>
          </p:nvPr>
        </p:nvSpPr>
        <p:spPr/>
        <p:txBody>
          <a:bodyPr/>
          <a:lstStyle/>
          <a:p>
            <a:endParaRPr lang="en-US" dirty="0"/>
          </a:p>
        </p:txBody>
      </p:sp>
      <p:sp>
        <p:nvSpPr>
          <p:cNvPr id="215" name="Google Shape;215;p6"/>
          <p:cNvSpPr txBox="1"/>
          <p:nvPr>
            <p:custDataLst>
              <p:tags r:id="rId1"/>
            </p:custDataLst>
          </p:nvPr>
        </p:nvSpPr>
        <p:spPr>
          <a:xfrm>
            <a:off x="106046" y="732219"/>
            <a:ext cx="12192000" cy="490220"/>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127000" marR="0" lvl="0" indent="0" algn="just" rtl="0">
              <a:lnSpc>
                <a:spcPct val="100000"/>
              </a:lnSpc>
              <a:spcBef>
                <a:spcPts val="0"/>
              </a:spcBef>
              <a:spcAft>
                <a:spcPts val="0"/>
              </a:spcAft>
              <a:buClr>
                <a:srgbClr val="0E4094"/>
              </a:buClr>
              <a:buSzPts val="1600"/>
              <a:buFont typeface="Calibri" panose="020F050202020403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rgbClr val="000000"/>
              </a:buClr>
              <a:buSzPts val="1200"/>
              <a:buFont typeface="Arial" panose="020B0604020202020204"/>
              <a:buNone/>
            </a:pPr>
            <a:r>
              <a:rPr lang="en-IN" sz="1200" b="0" i="0" u="none" strike="noStrike" cap="none" dirty="0">
                <a:solidFill>
                  <a:srgbClr val="0E4094"/>
                </a:solidFill>
                <a:latin typeface="Calibri" panose="020F0502020204030204"/>
                <a:ea typeface="Calibri" panose="020F0502020204030204"/>
                <a:cs typeface="Calibri" panose="020F0502020204030204"/>
                <a:sym typeface="Calibri" panose="020F0502020204030204"/>
              </a:rPr>
              <a:t>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214" name="Google Shape;214;p6"/>
          <p:cNvPicPr preferRelativeResize="0"/>
          <p:nvPr>
            <p:custDataLst>
              <p:tags r:id="rId2"/>
            </p:custDataLst>
          </p:nvPr>
        </p:nvPicPr>
        <p:blipFill rotWithShape="1">
          <a:blip r:embed="rId7"/>
          <a:srcRect l="4529" t="20267" r="4173" b="26840"/>
          <a:stretch>
            <a:fillRect/>
          </a:stretch>
        </p:blipFill>
        <p:spPr>
          <a:xfrm>
            <a:off x="10942081" y="105045"/>
            <a:ext cx="1249918" cy="474910"/>
          </a:xfrm>
          <a:prstGeom prst="rect">
            <a:avLst/>
          </a:prstGeom>
          <a:noFill/>
          <a:ln>
            <a:noFill/>
          </a:ln>
        </p:spPr>
      </p:pic>
      <p:sp>
        <p:nvSpPr>
          <p:cNvPr id="213" name="Google Shape;213;p6"/>
          <p:cNvSpPr/>
          <p:nvPr>
            <p:custDataLst>
              <p:tags r:id="rId3"/>
            </p:custDataLst>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1" name="Google Shape;211;p6"/>
          <p:cNvSpPr/>
          <p:nvPr>
            <p:custDataLst>
              <p:tags r:id="rId4"/>
            </p:custDataLst>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 name="Title 1"/>
          <p:cNvSpPr>
            <a:spLocks noGrp="1"/>
          </p:cNvSpPr>
          <p:nvPr>
            <p:custDataLst>
              <p:tags r:id="rId5"/>
            </p:custDataLst>
          </p:nvPr>
        </p:nvSpPr>
        <p:spPr>
          <a:xfrm>
            <a:off x="840105" y="1366520"/>
            <a:ext cx="8531225" cy="69088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a:p>
        </p:txBody>
      </p:sp>
      <p:pic>
        <p:nvPicPr>
          <p:cNvPr id="14" name="Picture 13" descr="Screenshot 2024-06-18 104210"/>
          <p:cNvPicPr>
            <a:picLocks noChangeAspect="1"/>
          </p:cNvPicPr>
          <p:nvPr/>
        </p:nvPicPr>
        <p:blipFill>
          <a:blip r:embed="rId8"/>
          <a:stretch>
            <a:fillRect/>
          </a:stretch>
        </p:blipFill>
        <p:spPr>
          <a:xfrm>
            <a:off x="1700530" y="2070735"/>
            <a:ext cx="5981700" cy="3522980"/>
          </a:xfrm>
          <a:prstGeom prst="rect">
            <a:avLst/>
          </a:prstGeom>
        </p:spPr>
      </p:pic>
      <p:sp>
        <p:nvSpPr>
          <p:cNvPr id="15" name="Picture Placeholder 14"/>
          <p:cNvSpPr>
            <a:spLocks noGrp="1"/>
          </p:cNvSpPr>
          <p:nvPr>
            <p:ph type="pic" idx="2"/>
          </p:nvPr>
        </p:nvSpPr>
        <p:spPr>
          <a:xfrm>
            <a:off x="6019483" y="1367155"/>
            <a:ext cx="6172200" cy="4873625"/>
          </a:xfrm>
        </p:spPr>
      </p:sp>
      <p:sp>
        <p:nvSpPr>
          <p:cNvPr id="11" name="Google Shape;185;p27">
            <a:extLst>
              <a:ext uri="{FF2B5EF4-FFF2-40B4-BE49-F238E27FC236}">
                <a16:creationId xmlns:a16="http://schemas.microsoft.com/office/drawing/2014/main" id="{753BAA45-E74D-47A2-9BE2-420E8DE6D3CD}"/>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17, 2024</a:t>
            </a:r>
          </a:p>
        </p:txBody>
      </p:sp>
      <p:sp>
        <p:nvSpPr>
          <p:cNvPr id="12" name="Google Shape;99;p17">
            <a:extLst>
              <a:ext uri="{FF2B5EF4-FFF2-40B4-BE49-F238E27FC236}">
                <a16:creationId xmlns:a16="http://schemas.microsoft.com/office/drawing/2014/main" id="{46E3E458-6BDE-4362-9E31-BB9F8B7E22BF}"/>
              </a:ext>
            </a:extLst>
          </p:cNvPr>
          <p:cNvSpPr txBox="1">
            <a:spLocks/>
          </p:cNvSpPr>
          <p:nvPr/>
        </p:nvSpPr>
        <p:spPr>
          <a:xfrm>
            <a:off x="115888" y="597712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err="1"/>
              <a:t>Subhadeep</a:t>
            </a:r>
            <a:r>
              <a:rPr lang="en-IN" sz="2666" dirty="0"/>
              <a:t> Bhadra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6"/>
          <p:cNvSpPr/>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3" name="Google Shape;213;p6"/>
          <p:cNvSpPr/>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215" name="Google Shape;215;p6"/>
          <p:cNvSpPr txBox="1"/>
          <p:nvPr/>
        </p:nvSpPr>
        <p:spPr>
          <a:xfrm>
            <a:off x="-1" y="1118544"/>
            <a:ext cx="12192000" cy="553957"/>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lvl="0" indent="-330200" algn="just">
              <a:buClr>
                <a:srgbClr val="0E4094"/>
              </a:buClr>
              <a:buSzPts val="1600"/>
              <a:buFont typeface="Calibri"/>
              <a:buChar char="●"/>
            </a:pPr>
            <a:r>
              <a:rPr lang="en-IN" sz="1600" b="0" i="0" u="none" strike="noStrike" cap="none" dirty="0">
                <a:solidFill>
                  <a:srgbClr val="0E4094"/>
                </a:solidFill>
                <a:latin typeface="Calibri"/>
                <a:ea typeface="Calibri"/>
                <a:cs typeface="Calibri"/>
                <a:sym typeface="Calibri"/>
              </a:rPr>
              <a:t> 3</a:t>
            </a:r>
            <a:r>
              <a:rPr lang="en-IN" sz="1600" baseline="30000" dirty="0">
                <a:solidFill>
                  <a:srgbClr val="0E4094"/>
                </a:solidFill>
                <a:latin typeface="Calibri"/>
                <a:ea typeface="Calibri"/>
                <a:cs typeface="Calibri"/>
                <a:sym typeface="Calibri"/>
              </a:rPr>
              <a:t>r</a:t>
            </a:r>
            <a:r>
              <a:rPr lang="en-IN" sz="1600" b="0" i="0" u="none" strike="noStrike" cap="none" baseline="30000" dirty="0">
                <a:solidFill>
                  <a:srgbClr val="0E4094"/>
                </a:solidFill>
                <a:latin typeface="Calibri"/>
                <a:ea typeface="Calibri"/>
                <a:cs typeface="Calibri"/>
                <a:sym typeface="Calibri"/>
              </a:rPr>
              <a:t>d</a:t>
            </a:r>
            <a:r>
              <a:rPr lang="en-IN" sz="1600" b="0" i="0" u="none" strike="noStrike" cap="none" dirty="0">
                <a:solidFill>
                  <a:srgbClr val="0E4094"/>
                </a:solidFill>
                <a:latin typeface="Calibri"/>
                <a:ea typeface="Calibri"/>
                <a:cs typeface="Calibri"/>
                <a:sym typeface="Calibri"/>
              </a:rPr>
              <a:t> Code</a:t>
            </a:r>
          </a:p>
          <a:p>
            <a:pPr marL="127000" lvl="0" algn="just">
              <a:buClr>
                <a:srgbClr val="0E4094"/>
              </a:buClr>
              <a:buSzPts val="1600"/>
            </a:pPr>
            <a:endParaRPr sz="1400" b="0" i="0" u="none" strike="noStrike" cap="none" dirty="0">
              <a:solidFill>
                <a:srgbClr val="000000"/>
              </a:solidFill>
              <a:latin typeface="Arial"/>
              <a:ea typeface="Arial"/>
              <a:cs typeface="Arial"/>
              <a:sym typeface="Arial"/>
            </a:endParaRPr>
          </a:p>
        </p:txBody>
      </p:sp>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Hermite Expansions</a:t>
            </a:r>
          </a:p>
        </p:txBody>
      </p:sp>
      <p:sp>
        <p:nvSpPr>
          <p:cNvPr id="2" name="Rectangle 1">
            <a:extLst>
              <a:ext uri="{FF2B5EF4-FFF2-40B4-BE49-F238E27FC236}">
                <a16:creationId xmlns:a16="http://schemas.microsoft.com/office/drawing/2014/main" id="{4280600D-05B3-4ACE-9162-CA034635246E}"/>
              </a:ext>
            </a:extLst>
          </p:cNvPr>
          <p:cNvSpPr/>
          <p:nvPr/>
        </p:nvSpPr>
        <p:spPr>
          <a:xfrm>
            <a:off x="313267" y="1984582"/>
            <a:ext cx="6701896" cy="3323987"/>
          </a:xfrm>
          <a:prstGeom prst="rect">
            <a:avLst/>
          </a:prstGeom>
        </p:spPr>
        <p:txBody>
          <a:bodyPr wrap="square">
            <a:spAutoFit/>
          </a:bodyPr>
          <a:lstStyle/>
          <a:p>
            <a:pPr marL="342900" indent="-342900">
              <a:buClr>
                <a:schemeClr val="tx1"/>
              </a:buClr>
              <a:buAutoNum type="arabicPeriod"/>
            </a:pPr>
            <a:r>
              <a:rPr lang="en-IN" b="1" dirty="0">
                <a:solidFill>
                  <a:schemeClr val="tx1">
                    <a:lumMod val="85000"/>
                  </a:schemeClr>
                </a:solidFill>
              </a:rPr>
              <a:t>Hermite Polynomial Function:</a:t>
            </a:r>
          </a:p>
          <a:p>
            <a:r>
              <a:rPr lang="pt-BR" dirty="0">
                <a:solidFill>
                  <a:schemeClr val="tx1">
                    <a:lumMod val="85000"/>
                  </a:schemeClr>
                </a:solidFill>
              </a:rPr>
              <a:t>Func hermite_function(int n, Expr x) {</a:t>
            </a:r>
          </a:p>
          <a:p>
            <a:r>
              <a:rPr lang="pt-BR" dirty="0">
                <a:solidFill>
                  <a:schemeClr val="tx1">
                    <a:lumMod val="85000"/>
                  </a:schemeClr>
                </a:solidFill>
              </a:rPr>
              <a:t>    Func H("H" + std::to_string(n)); Var t("t");</a:t>
            </a:r>
          </a:p>
          <a:p>
            <a:r>
              <a:rPr lang="pt-BR" dirty="0">
                <a:solidFill>
                  <a:schemeClr val="tx1">
                    <a:lumMod val="85000"/>
                  </a:schemeClr>
                </a:solidFill>
              </a:rPr>
              <a:t>    if (n == 0) {</a:t>
            </a:r>
          </a:p>
          <a:p>
            <a:r>
              <a:rPr lang="pt-BR" dirty="0">
                <a:solidFill>
                  <a:schemeClr val="tx1">
                    <a:lumMod val="85000"/>
                  </a:schemeClr>
                </a:solidFill>
              </a:rPr>
              <a:t>        H(t) = 1.0f;</a:t>
            </a:r>
          </a:p>
          <a:p>
            <a:r>
              <a:rPr lang="pt-BR" dirty="0">
                <a:solidFill>
                  <a:schemeClr val="tx1">
                    <a:lumMod val="85000"/>
                  </a:schemeClr>
                </a:solidFill>
              </a:rPr>
              <a:t>    } else if (n == 1) {</a:t>
            </a:r>
          </a:p>
          <a:p>
            <a:r>
              <a:rPr lang="pt-BR" dirty="0">
                <a:solidFill>
                  <a:schemeClr val="tx1">
                    <a:lumMod val="85000"/>
                  </a:schemeClr>
                </a:solidFill>
              </a:rPr>
              <a:t>        H(t) = 2.0f * t;</a:t>
            </a:r>
          </a:p>
          <a:p>
            <a:r>
              <a:rPr lang="pt-BR" dirty="0">
                <a:solidFill>
                  <a:schemeClr val="tx1">
                    <a:lumMod val="85000"/>
                  </a:schemeClr>
                </a:solidFill>
              </a:rPr>
              <a:t>    } else {</a:t>
            </a:r>
          </a:p>
          <a:p>
            <a:r>
              <a:rPr lang="pt-BR" dirty="0">
                <a:solidFill>
                  <a:schemeClr val="tx1">
                    <a:lumMod val="85000"/>
                  </a:schemeClr>
                </a:solidFill>
              </a:rPr>
              <a:t>        Func Hn_1 = hermite_function(n - 1, x);</a:t>
            </a:r>
          </a:p>
          <a:p>
            <a:r>
              <a:rPr lang="pt-BR" dirty="0">
                <a:solidFill>
                  <a:schemeClr val="tx1">
                    <a:lumMod val="85000"/>
                  </a:schemeClr>
                </a:solidFill>
              </a:rPr>
              <a:t>        Func Hn_2 = hermite_function(n - 2, x);</a:t>
            </a:r>
          </a:p>
          <a:p>
            <a:r>
              <a:rPr lang="pt-BR" dirty="0">
                <a:solidFill>
                  <a:schemeClr val="tx1">
                    <a:lumMod val="85000"/>
                  </a:schemeClr>
                </a:solidFill>
              </a:rPr>
              <a:t>        H(t) = 2.0f * t * Hn_1(t) - 2.0f * (n - 1) * Hn_2(t);</a:t>
            </a:r>
          </a:p>
          <a:p>
            <a:r>
              <a:rPr lang="pt-BR" dirty="0">
                <a:solidFill>
                  <a:schemeClr val="tx1">
                    <a:lumMod val="85000"/>
                  </a:schemeClr>
                </a:solidFill>
              </a:rPr>
              <a:t>    }</a:t>
            </a:r>
          </a:p>
          <a:p>
            <a:r>
              <a:rPr lang="pt-BR" dirty="0">
                <a:solidFill>
                  <a:schemeClr val="tx1">
                    <a:lumMod val="85000"/>
                  </a:schemeClr>
                </a:solidFill>
              </a:rPr>
              <a:t>    H.compute_root</a:t>
            </a:r>
          </a:p>
          <a:p>
            <a:r>
              <a:rPr lang="pt-BR" dirty="0">
                <a:solidFill>
                  <a:schemeClr val="tx1">
                    <a:lumMod val="85000"/>
                  </a:schemeClr>
                </a:solidFill>
              </a:rPr>
              <a:t>    return H;</a:t>
            </a:r>
          </a:p>
          <a:p>
            <a:r>
              <a:rPr lang="pt-BR" dirty="0">
                <a:solidFill>
                  <a:schemeClr val="tx1">
                    <a:lumMod val="85000"/>
                  </a:schemeClr>
                </a:solidFill>
              </a:rPr>
              <a:t>}</a:t>
            </a:r>
          </a:p>
        </p:txBody>
      </p:sp>
      <p:sp>
        <p:nvSpPr>
          <p:cNvPr id="11" name="Rectangle 10">
            <a:extLst>
              <a:ext uri="{FF2B5EF4-FFF2-40B4-BE49-F238E27FC236}">
                <a16:creationId xmlns:a16="http://schemas.microsoft.com/office/drawing/2014/main" id="{E721EF1D-00EE-4FDD-961B-ADE3AB2D3CC7}"/>
              </a:ext>
            </a:extLst>
          </p:cNvPr>
          <p:cNvSpPr/>
          <p:nvPr/>
        </p:nvSpPr>
        <p:spPr>
          <a:xfrm>
            <a:off x="6095999" y="1984582"/>
            <a:ext cx="5099837" cy="4616648"/>
          </a:xfrm>
          <a:prstGeom prst="rect">
            <a:avLst/>
          </a:prstGeom>
        </p:spPr>
        <p:txBody>
          <a:bodyPr wrap="square">
            <a:spAutoFit/>
          </a:bodyPr>
          <a:lstStyle/>
          <a:p>
            <a:r>
              <a:rPr lang="pt-BR" dirty="0">
                <a:solidFill>
                  <a:schemeClr val="tx1">
                    <a:lumMod val="85000"/>
                  </a:schemeClr>
                </a:solidFill>
              </a:rPr>
              <a:t>2.</a:t>
            </a:r>
            <a:r>
              <a:rPr lang="en-US" b="1" dirty="0">
                <a:solidFill>
                  <a:schemeClr val="tx1">
                    <a:lumMod val="85000"/>
                  </a:schemeClr>
                </a:solidFill>
              </a:rPr>
              <a:t> Hermite Expansion of an Image</a:t>
            </a:r>
            <a:r>
              <a:rPr lang="en-IN" b="1" dirty="0">
                <a:solidFill>
                  <a:schemeClr val="tx1">
                    <a:lumMod val="85000"/>
                  </a:schemeClr>
                </a:solidFill>
              </a:rPr>
              <a:t>:</a:t>
            </a:r>
          </a:p>
          <a:p>
            <a:r>
              <a:rPr lang="en-IN" dirty="0" err="1">
                <a:solidFill>
                  <a:schemeClr val="tx1">
                    <a:lumMod val="85000"/>
                  </a:schemeClr>
                </a:solidFill>
              </a:rPr>
              <a:t>Func</a:t>
            </a:r>
            <a:r>
              <a:rPr lang="en-IN" dirty="0">
                <a:solidFill>
                  <a:schemeClr val="tx1">
                    <a:lumMod val="85000"/>
                  </a:schemeClr>
                </a:solidFill>
              </a:rPr>
              <a:t> </a:t>
            </a:r>
            <a:r>
              <a:rPr lang="en-IN" dirty="0" err="1">
                <a:solidFill>
                  <a:schemeClr val="tx1">
                    <a:lumMod val="85000"/>
                  </a:schemeClr>
                </a:solidFill>
              </a:rPr>
              <a:t>hermite_expansion</a:t>
            </a:r>
            <a:r>
              <a:rPr lang="en-IN" dirty="0">
                <a:solidFill>
                  <a:schemeClr val="tx1">
                    <a:lumMod val="85000"/>
                  </a:schemeClr>
                </a:solidFill>
              </a:rPr>
              <a:t>(</a:t>
            </a:r>
            <a:r>
              <a:rPr lang="en-IN" dirty="0" err="1">
                <a:solidFill>
                  <a:schemeClr val="tx1">
                    <a:lumMod val="85000"/>
                  </a:schemeClr>
                </a:solidFill>
              </a:rPr>
              <a:t>Func</a:t>
            </a:r>
            <a:r>
              <a:rPr lang="en-IN" dirty="0">
                <a:solidFill>
                  <a:schemeClr val="tx1">
                    <a:lumMod val="85000"/>
                  </a:schemeClr>
                </a:solidFill>
              </a:rPr>
              <a:t> image, int </a:t>
            </a:r>
            <a:r>
              <a:rPr lang="en-IN" dirty="0" err="1">
                <a:solidFill>
                  <a:schemeClr val="tx1">
                    <a:lumMod val="85000"/>
                  </a:schemeClr>
                </a:solidFill>
              </a:rPr>
              <a:t>max_order</a:t>
            </a:r>
            <a:r>
              <a:rPr lang="en-IN" dirty="0">
                <a:solidFill>
                  <a:schemeClr val="tx1">
                    <a:lumMod val="85000"/>
                  </a:schemeClr>
                </a:solidFill>
              </a:rPr>
              <a:t>, Expr rows, Expr cols, Expr channels) {</a:t>
            </a:r>
          </a:p>
          <a:p>
            <a:r>
              <a:rPr lang="en-IN" dirty="0">
                <a:solidFill>
                  <a:schemeClr val="tx1">
                    <a:lumMod val="85000"/>
                  </a:schemeClr>
                </a:solidFill>
              </a:rPr>
              <a:t>    Var n("n"), m("m"), c("c");</a:t>
            </a:r>
          </a:p>
          <a:p>
            <a:r>
              <a:rPr lang="en-IN" dirty="0">
                <a:solidFill>
                  <a:schemeClr val="tx1">
                    <a:lumMod val="85000"/>
                  </a:schemeClr>
                </a:solidFill>
              </a:rPr>
              <a:t>    </a:t>
            </a:r>
            <a:r>
              <a:rPr lang="en-IN" dirty="0" err="1">
                <a:solidFill>
                  <a:schemeClr val="tx1">
                    <a:lumMod val="85000"/>
                  </a:schemeClr>
                </a:solidFill>
              </a:rPr>
              <a:t>Func</a:t>
            </a:r>
            <a:r>
              <a:rPr lang="en-IN" dirty="0">
                <a:solidFill>
                  <a:schemeClr val="tx1">
                    <a:lumMod val="85000"/>
                  </a:schemeClr>
                </a:solidFill>
              </a:rPr>
              <a:t> </a:t>
            </a:r>
            <a:r>
              <a:rPr lang="en-IN" dirty="0" err="1">
                <a:solidFill>
                  <a:schemeClr val="tx1">
                    <a:lumMod val="85000"/>
                  </a:schemeClr>
                </a:solidFill>
              </a:rPr>
              <a:t>coeffs</a:t>
            </a:r>
            <a:r>
              <a:rPr lang="en-IN" dirty="0">
                <a:solidFill>
                  <a:schemeClr val="tx1">
                    <a:lumMod val="85000"/>
                  </a:schemeClr>
                </a:solidFill>
              </a:rPr>
              <a:t>("</a:t>
            </a:r>
            <a:r>
              <a:rPr lang="en-IN" dirty="0" err="1">
                <a:solidFill>
                  <a:schemeClr val="tx1">
                    <a:lumMod val="85000"/>
                  </a:schemeClr>
                </a:solidFill>
              </a:rPr>
              <a:t>coeffs</a:t>
            </a:r>
            <a:r>
              <a:rPr lang="en-IN" dirty="0">
                <a:solidFill>
                  <a:schemeClr val="tx1">
                    <a:lumMod val="85000"/>
                  </a:schemeClr>
                </a:solidFill>
              </a:rPr>
              <a:t>");</a:t>
            </a:r>
          </a:p>
          <a:p>
            <a:r>
              <a:rPr lang="en-IN" dirty="0">
                <a:solidFill>
                  <a:schemeClr val="tx1">
                    <a:lumMod val="85000"/>
                  </a:schemeClr>
                </a:solidFill>
              </a:rPr>
              <a:t>    </a:t>
            </a:r>
            <a:r>
              <a:rPr lang="en-IN" dirty="0" err="1">
                <a:solidFill>
                  <a:schemeClr val="tx1">
                    <a:lumMod val="85000"/>
                  </a:schemeClr>
                </a:solidFill>
              </a:rPr>
              <a:t>coeffs</a:t>
            </a:r>
            <a:r>
              <a:rPr lang="en-IN" dirty="0">
                <a:solidFill>
                  <a:schemeClr val="tx1">
                    <a:lumMod val="85000"/>
                  </a:schemeClr>
                </a:solidFill>
              </a:rPr>
              <a:t>(n, m, c) = 0.0f;</a:t>
            </a:r>
          </a:p>
          <a:p>
            <a:endParaRPr lang="en-IN" dirty="0">
              <a:solidFill>
                <a:schemeClr val="tx1">
                  <a:lumMod val="85000"/>
                </a:schemeClr>
              </a:solidFill>
            </a:endParaRPr>
          </a:p>
          <a:p>
            <a:r>
              <a:rPr lang="en-IN" dirty="0">
                <a:solidFill>
                  <a:schemeClr val="tx1">
                    <a:lumMod val="85000"/>
                  </a:schemeClr>
                </a:solidFill>
              </a:rPr>
              <a:t>    </a:t>
            </a:r>
            <a:r>
              <a:rPr lang="en-IN" dirty="0" err="1">
                <a:solidFill>
                  <a:schemeClr val="tx1">
                    <a:lumMod val="85000"/>
                  </a:schemeClr>
                </a:solidFill>
              </a:rPr>
              <a:t>RDom</a:t>
            </a:r>
            <a:r>
              <a:rPr lang="en-IN" dirty="0">
                <a:solidFill>
                  <a:schemeClr val="tx1">
                    <a:lumMod val="85000"/>
                  </a:schemeClr>
                </a:solidFill>
              </a:rPr>
              <a:t> r(0, rows, 0, cols, 0, channels);</a:t>
            </a:r>
          </a:p>
          <a:p>
            <a:r>
              <a:rPr lang="en-IN" dirty="0">
                <a:solidFill>
                  <a:schemeClr val="tx1">
                    <a:lumMod val="85000"/>
                  </a:schemeClr>
                </a:solidFill>
              </a:rPr>
              <a:t>    for (int n = 0; n &lt; </a:t>
            </a:r>
            <a:r>
              <a:rPr lang="en-IN" dirty="0" err="1">
                <a:solidFill>
                  <a:schemeClr val="tx1">
                    <a:lumMod val="85000"/>
                  </a:schemeClr>
                </a:solidFill>
              </a:rPr>
              <a:t>max_order</a:t>
            </a:r>
            <a:r>
              <a:rPr lang="en-IN" dirty="0">
                <a:solidFill>
                  <a:schemeClr val="tx1">
                    <a:lumMod val="85000"/>
                  </a:schemeClr>
                </a:solidFill>
              </a:rPr>
              <a:t>; n++) {</a:t>
            </a:r>
          </a:p>
          <a:p>
            <a:r>
              <a:rPr lang="en-IN" dirty="0">
                <a:solidFill>
                  <a:schemeClr val="tx1">
                    <a:lumMod val="85000"/>
                  </a:schemeClr>
                </a:solidFill>
              </a:rPr>
              <a:t>        for (int m = 0; m &lt; </a:t>
            </a:r>
            <a:r>
              <a:rPr lang="en-IN" dirty="0" err="1">
                <a:solidFill>
                  <a:schemeClr val="tx1">
                    <a:lumMod val="85000"/>
                  </a:schemeClr>
                </a:solidFill>
              </a:rPr>
              <a:t>max_order</a:t>
            </a:r>
            <a:r>
              <a:rPr lang="en-IN" dirty="0">
                <a:solidFill>
                  <a:schemeClr val="tx1">
                    <a:lumMod val="85000"/>
                  </a:schemeClr>
                </a:solidFill>
              </a:rPr>
              <a:t>; m++) {</a:t>
            </a:r>
          </a:p>
          <a:p>
            <a:r>
              <a:rPr lang="en-IN" dirty="0">
                <a:solidFill>
                  <a:schemeClr val="tx1">
                    <a:lumMod val="85000"/>
                  </a:schemeClr>
                </a:solidFill>
              </a:rPr>
              <a:t>            </a:t>
            </a:r>
            <a:r>
              <a:rPr lang="en-IN" dirty="0" err="1">
                <a:solidFill>
                  <a:schemeClr val="tx1">
                    <a:lumMod val="85000"/>
                  </a:schemeClr>
                </a:solidFill>
              </a:rPr>
              <a:t>Func</a:t>
            </a:r>
            <a:r>
              <a:rPr lang="en-IN" dirty="0">
                <a:solidFill>
                  <a:schemeClr val="tx1">
                    <a:lumMod val="85000"/>
                  </a:schemeClr>
                </a:solidFill>
              </a:rPr>
              <a:t> </a:t>
            </a:r>
            <a:r>
              <a:rPr lang="en-IN" dirty="0" err="1">
                <a:solidFill>
                  <a:schemeClr val="tx1">
                    <a:lumMod val="85000"/>
                  </a:schemeClr>
                </a:solidFill>
              </a:rPr>
              <a:t>Hn</a:t>
            </a:r>
            <a:r>
              <a:rPr lang="en-IN" dirty="0">
                <a:solidFill>
                  <a:schemeClr val="tx1">
                    <a:lumMod val="85000"/>
                  </a:schemeClr>
                </a:solidFill>
              </a:rPr>
              <a:t> = </a:t>
            </a:r>
            <a:r>
              <a:rPr lang="en-IN" dirty="0" err="1">
                <a:solidFill>
                  <a:schemeClr val="tx1">
                    <a:lumMod val="85000"/>
                  </a:schemeClr>
                </a:solidFill>
              </a:rPr>
              <a:t>hermite_function</a:t>
            </a:r>
            <a:r>
              <a:rPr lang="en-IN" dirty="0">
                <a:solidFill>
                  <a:schemeClr val="tx1">
                    <a:lumMod val="85000"/>
                  </a:schemeClr>
                </a:solidFill>
              </a:rPr>
              <a:t>(n, cast&lt;float&gt;(</a:t>
            </a:r>
            <a:r>
              <a:rPr lang="en-IN" dirty="0" err="1">
                <a:solidFill>
                  <a:schemeClr val="tx1">
                    <a:lumMod val="85000"/>
                  </a:schemeClr>
                </a:solidFill>
              </a:rPr>
              <a:t>r.x</a:t>
            </a:r>
            <a:r>
              <a:rPr lang="en-IN" dirty="0">
                <a:solidFill>
                  <a:schemeClr val="tx1">
                    <a:lumMod val="85000"/>
                  </a:schemeClr>
                </a:solidFill>
              </a:rPr>
              <a:t>) / (rows / 2.0f) - 1.0f);</a:t>
            </a:r>
          </a:p>
          <a:p>
            <a:r>
              <a:rPr lang="en-IN" dirty="0">
                <a:solidFill>
                  <a:schemeClr val="tx1">
                    <a:lumMod val="85000"/>
                  </a:schemeClr>
                </a:solidFill>
              </a:rPr>
              <a:t>            </a:t>
            </a:r>
            <a:r>
              <a:rPr lang="en-IN" dirty="0" err="1">
                <a:solidFill>
                  <a:schemeClr val="tx1">
                    <a:lumMod val="85000"/>
                  </a:schemeClr>
                </a:solidFill>
              </a:rPr>
              <a:t>Func</a:t>
            </a:r>
            <a:r>
              <a:rPr lang="en-IN" dirty="0">
                <a:solidFill>
                  <a:schemeClr val="tx1">
                    <a:lumMod val="85000"/>
                  </a:schemeClr>
                </a:solidFill>
              </a:rPr>
              <a:t> Hm = </a:t>
            </a:r>
            <a:r>
              <a:rPr lang="en-IN" dirty="0" err="1">
                <a:solidFill>
                  <a:schemeClr val="tx1">
                    <a:lumMod val="85000"/>
                  </a:schemeClr>
                </a:solidFill>
              </a:rPr>
              <a:t>hermite_function</a:t>
            </a:r>
            <a:r>
              <a:rPr lang="en-IN" dirty="0">
                <a:solidFill>
                  <a:schemeClr val="tx1">
                    <a:lumMod val="85000"/>
                  </a:schemeClr>
                </a:solidFill>
              </a:rPr>
              <a:t>(m, cast&lt;float&gt;(</a:t>
            </a:r>
            <a:r>
              <a:rPr lang="en-IN" dirty="0" err="1">
                <a:solidFill>
                  <a:schemeClr val="tx1">
                    <a:lumMod val="85000"/>
                  </a:schemeClr>
                </a:solidFill>
              </a:rPr>
              <a:t>r.y</a:t>
            </a:r>
            <a:r>
              <a:rPr lang="en-IN" dirty="0">
                <a:solidFill>
                  <a:schemeClr val="tx1">
                    <a:lumMod val="85000"/>
                  </a:schemeClr>
                </a:solidFill>
              </a:rPr>
              <a:t>) / (cols / 2.0f) - 1.0f);</a:t>
            </a:r>
          </a:p>
          <a:p>
            <a:r>
              <a:rPr lang="en-IN" dirty="0">
                <a:solidFill>
                  <a:schemeClr val="tx1">
                    <a:lumMod val="85000"/>
                  </a:schemeClr>
                </a:solidFill>
              </a:rPr>
              <a:t>            </a:t>
            </a:r>
            <a:r>
              <a:rPr lang="en-IN" dirty="0" err="1">
                <a:solidFill>
                  <a:schemeClr val="tx1">
                    <a:lumMod val="85000"/>
                  </a:schemeClr>
                </a:solidFill>
              </a:rPr>
              <a:t>coeffs</a:t>
            </a:r>
            <a:r>
              <a:rPr lang="en-IN" dirty="0">
                <a:solidFill>
                  <a:schemeClr val="tx1">
                    <a:lumMod val="85000"/>
                  </a:schemeClr>
                </a:solidFill>
              </a:rPr>
              <a:t>(n, m, </a:t>
            </a:r>
            <a:r>
              <a:rPr lang="en-IN" dirty="0" err="1">
                <a:solidFill>
                  <a:schemeClr val="tx1">
                    <a:lumMod val="85000"/>
                  </a:schemeClr>
                </a:solidFill>
              </a:rPr>
              <a:t>r.z</a:t>
            </a:r>
            <a:r>
              <a:rPr lang="en-IN" dirty="0">
                <a:solidFill>
                  <a:schemeClr val="tx1">
                    <a:lumMod val="85000"/>
                  </a:schemeClr>
                </a:solidFill>
              </a:rPr>
              <a:t>) += image(</a:t>
            </a:r>
            <a:r>
              <a:rPr lang="en-IN" dirty="0" err="1">
                <a:solidFill>
                  <a:schemeClr val="tx1">
                    <a:lumMod val="85000"/>
                  </a:schemeClr>
                </a:solidFill>
              </a:rPr>
              <a:t>r.x</a:t>
            </a:r>
            <a:r>
              <a:rPr lang="en-IN" dirty="0">
                <a:solidFill>
                  <a:schemeClr val="tx1">
                    <a:lumMod val="85000"/>
                  </a:schemeClr>
                </a:solidFill>
              </a:rPr>
              <a:t>, </a:t>
            </a:r>
            <a:r>
              <a:rPr lang="en-IN" dirty="0" err="1">
                <a:solidFill>
                  <a:schemeClr val="tx1">
                    <a:lumMod val="85000"/>
                  </a:schemeClr>
                </a:solidFill>
              </a:rPr>
              <a:t>r.y</a:t>
            </a:r>
            <a:r>
              <a:rPr lang="en-IN" dirty="0">
                <a:solidFill>
                  <a:schemeClr val="tx1">
                    <a:lumMod val="85000"/>
                  </a:schemeClr>
                </a:solidFill>
              </a:rPr>
              <a:t>, </a:t>
            </a:r>
            <a:r>
              <a:rPr lang="en-IN" dirty="0" err="1">
                <a:solidFill>
                  <a:schemeClr val="tx1">
                    <a:lumMod val="85000"/>
                  </a:schemeClr>
                </a:solidFill>
              </a:rPr>
              <a:t>r.z</a:t>
            </a:r>
            <a:r>
              <a:rPr lang="en-IN" dirty="0">
                <a:solidFill>
                  <a:schemeClr val="tx1">
                    <a:lumMod val="85000"/>
                  </a:schemeClr>
                </a:solidFill>
              </a:rPr>
              <a:t>) * </a:t>
            </a:r>
            <a:r>
              <a:rPr lang="en-IN" dirty="0" err="1">
                <a:solidFill>
                  <a:schemeClr val="tx1">
                    <a:lumMod val="85000"/>
                  </a:schemeClr>
                </a:solidFill>
              </a:rPr>
              <a:t>Hn</a:t>
            </a:r>
            <a:r>
              <a:rPr lang="en-IN" dirty="0">
                <a:solidFill>
                  <a:schemeClr val="tx1">
                    <a:lumMod val="85000"/>
                  </a:schemeClr>
                </a:solidFill>
              </a:rPr>
              <a:t>(</a:t>
            </a:r>
            <a:r>
              <a:rPr lang="en-IN" dirty="0" err="1">
                <a:solidFill>
                  <a:schemeClr val="tx1">
                    <a:lumMod val="85000"/>
                  </a:schemeClr>
                </a:solidFill>
              </a:rPr>
              <a:t>r.x</a:t>
            </a:r>
            <a:r>
              <a:rPr lang="en-IN" dirty="0">
                <a:solidFill>
                  <a:schemeClr val="tx1">
                    <a:lumMod val="85000"/>
                  </a:schemeClr>
                </a:solidFill>
              </a:rPr>
              <a:t>) * Hm(</a:t>
            </a:r>
            <a:r>
              <a:rPr lang="en-IN" dirty="0" err="1">
                <a:solidFill>
                  <a:schemeClr val="tx1">
                    <a:lumMod val="85000"/>
                  </a:schemeClr>
                </a:solidFill>
              </a:rPr>
              <a:t>r.y</a:t>
            </a:r>
            <a:r>
              <a:rPr lang="en-IN" dirty="0">
                <a:solidFill>
                  <a:schemeClr val="tx1">
                    <a:lumMod val="85000"/>
                  </a:schemeClr>
                </a:solidFill>
              </a:rPr>
              <a:t>);</a:t>
            </a:r>
          </a:p>
          <a:p>
            <a:r>
              <a:rPr lang="en-IN" dirty="0">
                <a:solidFill>
                  <a:schemeClr val="tx1">
                    <a:lumMod val="85000"/>
                  </a:schemeClr>
                </a:solidFill>
              </a:rPr>
              <a:t>        }</a:t>
            </a:r>
          </a:p>
          <a:p>
            <a:r>
              <a:rPr lang="en-IN" dirty="0">
                <a:solidFill>
                  <a:schemeClr val="tx1">
                    <a:lumMod val="85000"/>
                  </a:schemeClr>
                </a:solidFill>
              </a:rPr>
              <a:t>    }</a:t>
            </a:r>
          </a:p>
          <a:p>
            <a:r>
              <a:rPr lang="en-IN" dirty="0">
                <a:solidFill>
                  <a:schemeClr val="tx1">
                    <a:lumMod val="85000"/>
                  </a:schemeClr>
                </a:solidFill>
              </a:rPr>
              <a:t>    return </a:t>
            </a:r>
            <a:r>
              <a:rPr lang="en-IN" dirty="0" err="1">
                <a:solidFill>
                  <a:schemeClr val="tx1">
                    <a:lumMod val="85000"/>
                  </a:schemeClr>
                </a:solidFill>
              </a:rPr>
              <a:t>coeffs</a:t>
            </a:r>
            <a:r>
              <a:rPr lang="en-IN" dirty="0">
                <a:solidFill>
                  <a:schemeClr val="tx1">
                    <a:lumMod val="85000"/>
                  </a:schemeClr>
                </a:solidFill>
              </a:rPr>
              <a:t>;</a:t>
            </a:r>
          </a:p>
          <a:p>
            <a:r>
              <a:rPr lang="en-IN" dirty="0">
                <a:solidFill>
                  <a:schemeClr val="tx1">
                    <a:lumMod val="85000"/>
                  </a:schemeClr>
                </a:solidFill>
              </a:rPr>
              <a:t>}</a:t>
            </a:r>
          </a:p>
          <a:p>
            <a:endParaRPr lang="pt-BR" dirty="0">
              <a:solidFill>
                <a:schemeClr val="tx1">
                  <a:lumMod val="85000"/>
                </a:schemeClr>
              </a:solidFill>
            </a:endParaRPr>
          </a:p>
        </p:txBody>
      </p:sp>
      <p:sp>
        <p:nvSpPr>
          <p:cNvPr id="9" name="Google Shape;99;p17">
            <a:extLst>
              <a:ext uri="{FF2B5EF4-FFF2-40B4-BE49-F238E27FC236}">
                <a16:creationId xmlns:a16="http://schemas.microsoft.com/office/drawing/2014/main" id="{92F1B50A-ADBD-455F-931C-21DEEED425CB}"/>
              </a:ext>
            </a:extLst>
          </p:cNvPr>
          <p:cNvSpPr txBox="1">
            <a:spLocks/>
          </p:cNvSpPr>
          <p:nvPr/>
        </p:nvSpPr>
        <p:spPr>
          <a:xfrm>
            <a:off x="1589" y="627856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a:t>Sourav Parida</a:t>
            </a:r>
          </a:p>
        </p:txBody>
      </p:sp>
      <p:sp>
        <p:nvSpPr>
          <p:cNvPr id="10" name="Google Shape;185;p27">
            <a:extLst>
              <a:ext uri="{FF2B5EF4-FFF2-40B4-BE49-F238E27FC236}">
                <a16:creationId xmlns:a16="http://schemas.microsoft.com/office/drawing/2014/main" id="{0D03FCD3-46F4-4F63-8FFB-4343A87D6F07}"/>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17, 2024</a:t>
            </a:r>
          </a:p>
        </p:txBody>
      </p:sp>
    </p:spTree>
    <p:extLst>
      <p:ext uri="{BB962C8B-B14F-4D97-AF65-F5344CB8AC3E}">
        <p14:creationId xmlns:p14="http://schemas.microsoft.com/office/powerpoint/2010/main" val="3046781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6"/>
          <p:cNvSpPr/>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3" name="Google Shape;213;p6"/>
          <p:cNvSpPr/>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215" name="Google Shape;215;p6"/>
          <p:cNvSpPr txBox="1"/>
          <p:nvPr/>
        </p:nvSpPr>
        <p:spPr>
          <a:xfrm>
            <a:off x="-1" y="1118544"/>
            <a:ext cx="12192000" cy="553957"/>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lvl="0" indent="-330200" algn="just">
              <a:buClr>
                <a:srgbClr val="0E4094"/>
              </a:buClr>
              <a:buSzPts val="1600"/>
              <a:buFont typeface="Calibri"/>
              <a:buChar char="●"/>
            </a:pPr>
            <a:r>
              <a:rPr lang="en-IN" sz="1600" b="0" i="0" u="none" strike="noStrike" cap="none" dirty="0">
                <a:solidFill>
                  <a:srgbClr val="0E4094"/>
                </a:solidFill>
                <a:latin typeface="Calibri"/>
                <a:ea typeface="Calibri"/>
                <a:cs typeface="Calibri"/>
                <a:sym typeface="Calibri"/>
              </a:rPr>
              <a:t> 3</a:t>
            </a:r>
            <a:r>
              <a:rPr lang="en-IN" sz="1600" baseline="30000" dirty="0">
                <a:solidFill>
                  <a:srgbClr val="0E4094"/>
                </a:solidFill>
                <a:latin typeface="Calibri"/>
                <a:ea typeface="Calibri"/>
                <a:cs typeface="Calibri"/>
                <a:sym typeface="Calibri"/>
              </a:rPr>
              <a:t>r</a:t>
            </a:r>
            <a:r>
              <a:rPr lang="en-IN" sz="1600" b="0" i="0" u="none" strike="noStrike" cap="none" baseline="30000" dirty="0">
                <a:solidFill>
                  <a:srgbClr val="0E4094"/>
                </a:solidFill>
                <a:latin typeface="Calibri"/>
                <a:ea typeface="Calibri"/>
                <a:cs typeface="Calibri"/>
                <a:sym typeface="Calibri"/>
              </a:rPr>
              <a:t>d</a:t>
            </a:r>
            <a:r>
              <a:rPr lang="en-IN" sz="1600" b="0" i="0" u="none" strike="noStrike" cap="none" dirty="0">
                <a:solidFill>
                  <a:srgbClr val="0E4094"/>
                </a:solidFill>
                <a:latin typeface="Calibri"/>
                <a:ea typeface="Calibri"/>
                <a:cs typeface="Calibri"/>
                <a:sym typeface="Calibri"/>
              </a:rPr>
              <a:t> Code</a:t>
            </a:r>
          </a:p>
          <a:p>
            <a:pPr marL="127000" lvl="0" algn="just">
              <a:buClr>
                <a:srgbClr val="0E4094"/>
              </a:buClr>
              <a:buSzPts val="1600"/>
            </a:pPr>
            <a:endParaRPr sz="1400" b="0" i="0" u="none" strike="noStrike" cap="none" dirty="0">
              <a:solidFill>
                <a:srgbClr val="000000"/>
              </a:solidFill>
              <a:latin typeface="Arial"/>
              <a:ea typeface="Arial"/>
              <a:cs typeface="Arial"/>
              <a:sym typeface="Arial"/>
            </a:endParaRPr>
          </a:p>
        </p:txBody>
      </p:sp>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Hermite Expansions</a:t>
            </a:r>
          </a:p>
        </p:txBody>
      </p:sp>
      <p:sp>
        <p:nvSpPr>
          <p:cNvPr id="2" name="Rectangle 1">
            <a:extLst>
              <a:ext uri="{FF2B5EF4-FFF2-40B4-BE49-F238E27FC236}">
                <a16:creationId xmlns:a16="http://schemas.microsoft.com/office/drawing/2014/main" id="{4280600D-05B3-4ACE-9162-CA034635246E}"/>
              </a:ext>
            </a:extLst>
          </p:cNvPr>
          <p:cNvSpPr/>
          <p:nvPr/>
        </p:nvSpPr>
        <p:spPr>
          <a:xfrm>
            <a:off x="429426" y="1984582"/>
            <a:ext cx="5528462" cy="4401205"/>
          </a:xfrm>
          <a:prstGeom prst="rect">
            <a:avLst/>
          </a:prstGeom>
        </p:spPr>
        <p:txBody>
          <a:bodyPr wrap="square">
            <a:spAutoFit/>
          </a:bodyPr>
          <a:lstStyle/>
          <a:p>
            <a:r>
              <a:rPr lang="pt-BR" b="1" dirty="0">
                <a:solidFill>
                  <a:schemeClr val="tx1">
                    <a:lumMod val="85000"/>
                  </a:schemeClr>
                </a:solidFill>
              </a:rPr>
              <a:t>3. Rotate hermite:</a:t>
            </a:r>
          </a:p>
          <a:p>
            <a:r>
              <a:rPr lang="pt-BR" dirty="0">
                <a:solidFill>
                  <a:schemeClr val="tx1">
                    <a:lumMod val="85000"/>
                  </a:schemeClr>
                </a:solidFill>
              </a:rPr>
              <a:t>Func rotate_image(Func coeffs, float angle, int max_order, Expr channels) {</a:t>
            </a:r>
          </a:p>
          <a:p>
            <a:r>
              <a:rPr lang="pt-BR" dirty="0">
                <a:solidFill>
                  <a:schemeClr val="tx1">
                    <a:lumMod val="85000"/>
                  </a:schemeClr>
                </a:solidFill>
              </a:rPr>
              <a:t>    Var n("n"), m("m"), c("c");</a:t>
            </a:r>
          </a:p>
          <a:p>
            <a:r>
              <a:rPr lang="pt-BR" dirty="0">
                <a:solidFill>
                  <a:schemeClr val="tx1">
                    <a:lumMod val="85000"/>
                  </a:schemeClr>
                </a:solidFill>
              </a:rPr>
              <a:t>    Func rotated_coeffs("rotated_coeffs");</a:t>
            </a:r>
          </a:p>
          <a:p>
            <a:r>
              <a:rPr lang="pt-BR" dirty="0">
                <a:solidFill>
                  <a:schemeClr val="tx1">
                    <a:lumMod val="85000"/>
                  </a:schemeClr>
                </a:solidFill>
              </a:rPr>
              <a:t>    // Calculate the rotation matrix elements</a:t>
            </a:r>
          </a:p>
          <a:p>
            <a:r>
              <a:rPr lang="pt-BR" dirty="0">
                <a:solidFill>
                  <a:schemeClr val="tx1">
                    <a:lumMod val="85000"/>
                  </a:schemeClr>
                </a:solidFill>
              </a:rPr>
              <a:t>    float angle_radians = angle * static_cast&lt;float&gt;(M_PI) / 180.0f;</a:t>
            </a:r>
          </a:p>
          <a:p>
            <a:r>
              <a:rPr lang="pt-BR" dirty="0">
                <a:solidFill>
                  <a:schemeClr val="tx1">
                    <a:lumMod val="85000"/>
                  </a:schemeClr>
                </a:solidFill>
              </a:rPr>
              <a:t>    Expr cos_angle = cos(angle_radians);</a:t>
            </a:r>
          </a:p>
          <a:p>
            <a:r>
              <a:rPr lang="pt-BR" dirty="0">
                <a:solidFill>
                  <a:schemeClr val="tx1">
                    <a:lumMod val="85000"/>
                  </a:schemeClr>
                </a:solidFill>
              </a:rPr>
              <a:t>    Expr sin_angle = sin(angle_radians);</a:t>
            </a:r>
          </a:p>
          <a:p>
            <a:endParaRPr lang="pt-BR" dirty="0">
              <a:solidFill>
                <a:schemeClr val="tx1">
                  <a:lumMod val="85000"/>
                </a:schemeClr>
              </a:solidFill>
            </a:endParaRPr>
          </a:p>
          <a:p>
            <a:r>
              <a:rPr lang="pt-BR" dirty="0">
                <a:solidFill>
                  <a:schemeClr val="tx1">
                    <a:lumMod val="85000"/>
                  </a:schemeClr>
                </a:solidFill>
              </a:rPr>
              <a:t>    // Initialize rotated_coeffs to zero</a:t>
            </a:r>
          </a:p>
          <a:p>
            <a:r>
              <a:rPr lang="pt-BR" dirty="0">
                <a:solidFill>
                  <a:schemeClr val="tx1">
                    <a:lumMod val="85000"/>
                  </a:schemeClr>
                </a:solidFill>
              </a:rPr>
              <a:t>    rotated_coeffs(n, m, c) = 0.0f;</a:t>
            </a:r>
          </a:p>
          <a:p>
            <a:endParaRPr lang="pt-BR" dirty="0">
              <a:solidFill>
                <a:schemeClr val="tx1">
                  <a:lumMod val="85000"/>
                </a:schemeClr>
              </a:solidFill>
            </a:endParaRPr>
          </a:p>
          <a:p>
            <a:r>
              <a:rPr lang="pt-BR" dirty="0">
                <a:solidFill>
                  <a:schemeClr val="tx1">
                    <a:lumMod val="85000"/>
                  </a:schemeClr>
                </a:solidFill>
              </a:rPr>
              <a:t>    RDom r(0, max_order, 0, max_order, 0, channels);</a:t>
            </a:r>
          </a:p>
          <a:p>
            <a:r>
              <a:rPr lang="pt-BR" dirty="0">
                <a:solidFill>
                  <a:schemeClr val="tx1">
                    <a:lumMod val="85000"/>
                  </a:schemeClr>
                </a:solidFill>
              </a:rPr>
              <a:t>    Expr new_n = cast&lt;int&gt;(round(cos_angle * r.x - sin_angle * r.y));</a:t>
            </a:r>
          </a:p>
          <a:p>
            <a:r>
              <a:rPr lang="pt-BR" dirty="0">
                <a:solidFill>
                  <a:schemeClr val="tx1">
                    <a:lumMod val="85000"/>
                  </a:schemeClr>
                </a:solidFill>
              </a:rPr>
              <a:t>    Expr new_m = cast&lt;int&gt;(round(sin_angle * r.x + cos_angle * r.y));</a:t>
            </a:r>
          </a:p>
          <a:p>
            <a:r>
              <a:rPr lang="pt-BR" dirty="0">
                <a:solidFill>
                  <a:schemeClr val="tx1">
                    <a:lumMod val="85000"/>
                  </a:schemeClr>
                </a:solidFill>
              </a:rPr>
              <a:t>    rotated_coeffs(clamp(new_n, 0, max_order - 1), clamp(new_m, 0, max_order - 1), r.z) += coeffs(r.x, r.y, r.z);</a:t>
            </a:r>
          </a:p>
          <a:p>
            <a:endParaRPr lang="pt-BR" dirty="0">
              <a:solidFill>
                <a:schemeClr val="tx1">
                  <a:lumMod val="85000"/>
                </a:schemeClr>
              </a:solidFill>
            </a:endParaRPr>
          </a:p>
          <a:p>
            <a:r>
              <a:rPr lang="pt-BR" dirty="0">
                <a:solidFill>
                  <a:schemeClr val="tx1">
                    <a:lumMod val="85000"/>
                  </a:schemeClr>
                </a:solidFill>
              </a:rPr>
              <a:t>    return rotated_coeffs;</a:t>
            </a:r>
          </a:p>
        </p:txBody>
      </p:sp>
      <p:sp>
        <p:nvSpPr>
          <p:cNvPr id="13" name="Rectangle 12">
            <a:extLst>
              <a:ext uri="{FF2B5EF4-FFF2-40B4-BE49-F238E27FC236}">
                <a16:creationId xmlns:a16="http://schemas.microsoft.com/office/drawing/2014/main" id="{32CE7F65-9DFA-441A-B02F-6CB497967A9A}"/>
              </a:ext>
            </a:extLst>
          </p:cNvPr>
          <p:cNvSpPr/>
          <p:nvPr/>
        </p:nvSpPr>
        <p:spPr>
          <a:xfrm>
            <a:off x="6248399" y="1824901"/>
            <a:ext cx="5680029" cy="523220"/>
          </a:xfrm>
          <a:prstGeom prst="rect">
            <a:avLst/>
          </a:prstGeom>
        </p:spPr>
        <p:txBody>
          <a:bodyPr wrap="square">
            <a:spAutoFit/>
          </a:bodyPr>
          <a:lstStyle/>
          <a:p>
            <a:endParaRPr lang="pt-BR" dirty="0">
              <a:solidFill>
                <a:schemeClr val="tx1">
                  <a:lumMod val="85000"/>
                </a:schemeClr>
              </a:solidFill>
            </a:endParaRPr>
          </a:p>
          <a:p>
            <a:r>
              <a:rPr lang="pt-BR" dirty="0">
                <a:solidFill>
                  <a:schemeClr val="tx1">
                    <a:lumMod val="85000"/>
                  </a:schemeClr>
                </a:solidFill>
              </a:rPr>
              <a:t>4. Re</a:t>
            </a:r>
            <a:r>
              <a:rPr lang="en-IN" b="1" dirty="0">
                <a:solidFill>
                  <a:schemeClr val="tx1">
                    <a:lumMod val="85000"/>
                  </a:schemeClr>
                </a:solidFill>
              </a:rPr>
              <a:t>construct image: No changes from previous code.</a:t>
            </a:r>
            <a:endParaRPr lang="pt-BR" b="1" dirty="0">
              <a:solidFill>
                <a:schemeClr val="tx1">
                  <a:lumMod val="85000"/>
                </a:schemeClr>
              </a:solidFill>
            </a:endParaRPr>
          </a:p>
        </p:txBody>
      </p:sp>
      <p:sp>
        <p:nvSpPr>
          <p:cNvPr id="14" name="Rectangle 13">
            <a:extLst>
              <a:ext uri="{FF2B5EF4-FFF2-40B4-BE49-F238E27FC236}">
                <a16:creationId xmlns:a16="http://schemas.microsoft.com/office/drawing/2014/main" id="{70922B10-57EF-482C-9615-66238C2B017A}"/>
              </a:ext>
            </a:extLst>
          </p:cNvPr>
          <p:cNvSpPr/>
          <p:nvPr/>
        </p:nvSpPr>
        <p:spPr>
          <a:xfrm>
            <a:off x="6248399" y="2933908"/>
            <a:ext cx="5200650" cy="2031325"/>
          </a:xfrm>
          <a:prstGeom prst="rect">
            <a:avLst/>
          </a:prstGeom>
        </p:spPr>
        <p:txBody>
          <a:bodyPr wrap="square">
            <a:spAutoFit/>
          </a:bodyPr>
          <a:lstStyle/>
          <a:p>
            <a:endParaRPr lang="pt-BR" dirty="0">
              <a:solidFill>
                <a:schemeClr val="tx1">
                  <a:lumMod val="85000"/>
                </a:schemeClr>
              </a:solidFill>
            </a:endParaRPr>
          </a:p>
          <a:p>
            <a:r>
              <a:rPr lang="pt-BR" b="1" dirty="0">
                <a:solidFill>
                  <a:schemeClr val="tx1">
                    <a:lumMod val="85000"/>
                  </a:schemeClr>
                </a:solidFill>
              </a:rPr>
              <a:t>Problem: </a:t>
            </a:r>
            <a:r>
              <a:rPr lang="pt-BR" dirty="0">
                <a:solidFill>
                  <a:schemeClr val="tx1">
                    <a:lumMod val="85000"/>
                  </a:schemeClr>
                </a:solidFill>
              </a:rPr>
              <a:t>The Execution of code is stuck in the </a:t>
            </a:r>
            <a:r>
              <a:rPr lang="en-IN" dirty="0">
                <a:solidFill>
                  <a:schemeClr val="tx1">
                    <a:lumMod val="85000"/>
                  </a:schemeClr>
                </a:solidFill>
              </a:rPr>
              <a:t>realize function of the halide.</a:t>
            </a:r>
            <a:endParaRPr lang="pt-BR" dirty="0">
              <a:solidFill>
                <a:schemeClr val="tx1">
                  <a:lumMod val="85000"/>
                </a:schemeClr>
              </a:solidFill>
            </a:endParaRPr>
          </a:p>
          <a:p>
            <a:endParaRPr lang="pt-BR" dirty="0">
              <a:solidFill>
                <a:schemeClr val="tx1">
                  <a:lumMod val="85000"/>
                </a:schemeClr>
              </a:solidFill>
            </a:endParaRPr>
          </a:p>
          <a:p>
            <a:endParaRPr lang="pt-BR" dirty="0">
              <a:solidFill>
                <a:schemeClr val="tx1">
                  <a:lumMod val="85000"/>
                </a:schemeClr>
              </a:solidFill>
            </a:endParaRPr>
          </a:p>
          <a:p>
            <a:endParaRPr lang="pt-BR" dirty="0">
              <a:solidFill>
                <a:schemeClr val="tx1">
                  <a:lumMod val="85000"/>
                </a:schemeClr>
              </a:solidFill>
            </a:endParaRPr>
          </a:p>
          <a:p>
            <a:endParaRPr lang="pt-BR" dirty="0">
              <a:solidFill>
                <a:schemeClr val="tx1">
                  <a:lumMod val="85000"/>
                </a:schemeClr>
              </a:solidFill>
            </a:endParaRPr>
          </a:p>
          <a:p>
            <a:endParaRPr lang="pt-BR" dirty="0">
              <a:solidFill>
                <a:schemeClr val="tx1">
                  <a:lumMod val="85000"/>
                </a:schemeClr>
              </a:solidFill>
            </a:endParaRPr>
          </a:p>
          <a:p>
            <a:endParaRPr lang="pt-BR" dirty="0">
              <a:solidFill>
                <a:schemeClr val="tx1">
                  <a:lumMod val="85000"/>
                </a:schemeClr>
              </a:solidFill>
            </a:endParaRPr>
          </a:p>
        </p:txBody>
      </p:sp>
      <p:pic>
        <p:nvPicPr>
          <p:cNvPr id="15" name="Picture 14">
            <a:extLst>
              <a:ext uri="{FF2B5EF4-FFF2-40B4-BE49-F238E27FC236}">
                <a16:creationId xmlns:a16="http://schemas.microsoft.com/office/drawing/2014/main" id="{E48F4202-C14F-45E8-A305-53EEE5F1C719}"/>
              </a:ext>
            </a:extLst>
          </p:cNvPr>
          <p:cNvPicPr>
            <a:picLocks noChangeAspect="1"/>
          </p:cNvPicPr>
          <p:nvPr/>
        </p:nvPicPr>
        <p:blipFill rotWithShape="1">
          <a:blip r:embed="rId4"/>
          <a:srcRect l="-1" r="33301"/>
          <a:stretch/>
        </p:blipFill>
        <p:spPr>
          <a:xfrm>
            <a:off x="6350928" y="3735258"/>
            <a:ext cx="5098121" cy="1410835"/>
          </a:xfrm>
          <a:prstGeom prst="rect">
            <a:avLst/>
          </a:prstGeom>
        </p:spPr>
      </p:pic>
    </p:spTree>
    <p:extLst>
      <p:ext uri="{BB962C8B-B14F-4D97-AF65-F5344CB8AC3E}">
        <p14:creationId xmlns:p14="http://schemas.microsoft.com/office/powerpoint/2010/main" val="173801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6" name="Google Shape;216;p6"/>
          <p:cNvSpPr txBox="1"/>
          <p:nvPr/>
        </p:nvSpPr>
        <p:spPr>
          <a:xfrm>
            <a:off x="571500" y="1329714"/>
            <a:ext cx="11049000" cy="5601503"/>
          </a:xfrm>
          <a:prstGeom prst="rect">
            <a:avLst/>
          </a:prstGeom>
          <a:noFill/>
          <a:ln>
            <a:noFill/>
          </a:ln>
        </p:spPr>
        <p:txBody>
          <a:bodyPr spcFirstLastPara="1" wrap="square" lIns="91425" tIns="91425" rIns="91425" bIns="91425" anchor="t" anchorCtr="0">
            <a:spAutoFit/>
          </a:bodyPr>
          <a:lstStyle/>
          <a:p>
            <a:pPr lvl="0"/>
            <a:r>
              <a:rPr lang="en-IN" sz="1600" b="1" dirty="0">
                <a:solidFill>
                  <a:schemeClr val="tx1">
                    <a:lumMod val="85000"/>
                  </a:schemeClr>
                </a:solidFill>
              </a:rPr>
              <a:t>Adjust the Transformation Matrix:</a:t>
            </a:r>
          </a:p>
          <a:p>
            <a:pPr lvl="0"/>
            <a:endParaRPr lang="en-IN" sz="1600" dirty="0">
              <a:solidFill>
                <a:schemeClr val="tx1">
                  <a:lumMod val="85000"/>
                </a:schemeClr>
              </a:solidFill>
            </a:endParaRPr>
          </a:p>
          <a:p>
            <a:pPr lvl="0"/>
            <a:r>
              <a:rPr lang="en-IN" sz="1600" i="1" dirty="0">
                <a:solidFill>
                  <a:schemeClr val="tx1">
                    <a:lumMod val="85000"/>
                  </a:schemeClr>
                </a:solidFill>
              </a:rPr>
              <a:t>rotation_mat.at&lt;double&gt;(0, 2) += </a:t>
            </a:r>
            <a:r>
              <a:rPr lang="en-IN" sz="1600" i="1" dirty="0" err="1">
                <a:solidFill>
                  <a:schemeClr val="tx1">
                    <a:lumMod val="85000"/>
                  </a:schemeClr>
                </a:solidFill>
              </a:rPr>
              <a:t>bbox.width</a:t>
            </a:r>
            <a:r>
              <a:rPr lang="en-IN" sz="1600" i="1" dirty="0">
                <a:solidFill>
                  <a:schemeClr val="tx1">
                    <a:lumMod val="85000"/>
                  </a:schemeClr>
                </a:solidFill>
              </a:rPr>
              <a:t> / 2.0 - </a:t>
            </a:r>
            <a:r>
              <a:rPr lang="en-IN" sz="1600" i="1" dirty="0" err="1">
                <a:solidFill>
                  <a:schemeClr val="tx1">
                    <a:lumMod val="85000"/>
                  </a:schemeClr>
                </a:solidFill>
              </a:rPr>
              <a:t>img.cols</a:t>
            </a:r>
            <a:r>
              <a:rPr lang="en-IN" sz="1600" i="1" dirty="0">
                <a:solidFill>
                  <a:schemeClr val="tx1">
                    <a:lumMod val="85000"/>
                  </a:schemeClr>
                </a:solidFill>
              </a:rPr>
              <a:t> / 2.0;</a:t>
            </a:r>
          </a:p>
          <a:p>
            <a:pPr lvl="0"/>
            <a:r>
              <a:rPr lang="en-IN" sz="1600" i="1" dirty="0">
                <a:solidFill>
                  <a:schemeClr val="tx1">
                    <a:lumMod val="85000"/>
                  </a:schemeClr>
                </a:solidFill>
              </a:rPr>
              <a:t>rotation_mat.at&lt;double&gt;(1, 2) += </a:t>
            </a:r>
            <a:r>
              <a:rPr lang="en-IN" sz="1600" i="1" dirty="0" err="1">
                <a:solidFill>
                  <a:schemeClr val="tx1">
                    <a:lumMod val="85000"/>
                  </a:schemeClr>
                </a:solidFill>
              </a:rPr>
              <a:t>bbox.height</a:t>
            </a:r>
            <a:r>
              <a:rPr lang="en-IN" sz="1600" i="1" dirty="0">
                <a:solidFill>
                  <a:schemeClr val="tx1">
                    <a:lumMod val="85000"/>
                  </a:schemeClr>
                </a:solidFill>
              </a:rPr>
              <a:t> / 2.0 - </a:t>
            </a:r>
            <a:r>
              <a:rPr lang="en-IN" sz="1600" i="1" dirty="0" err="1">
                <a:solidFill>
                  <a:schemeClr val="tx1">
                    <a:lumMod val="85000"/>
                  </a:schemeClr>
                </a:solidFill>
              </a:rPr>
              <a:t>img.rows</a:t>
            </a:r>
            <a:r>
              <a:rPr lang="en-IN" sz="1600" i="1" dirty="0">
                <a:solidFill>
                  <a:schemeClr val="tx1">
                    <a:lumMod val="85000"/>
                  </a:schemeClr>
                </a:solidFill>
              </a:rPr>
              <a:t> / 2.0;</a:t>
            </a:r>
          </a:p>
          <a:p>
            <a:pPr lvl="0"/>
            <a:endParaRPr lang="en-IN" sz="1600" dirty="0">
              <a:solidFill>
                <a:schemeClr val="tx1">
                  <a:lumMod val="85000"/>
                </a:schemeClr>
              </a:solidFill>
            </a:endParaRPr>
          </a:p>
          <a:p>
            <a:pPr marL="285750" lvl="0" indent="-285750">
              <a:buFont typeface="Arial" panose="020B0604020202020204" pitchFamily="34" charset="0"/>
              <a:buChar char="•"/>
            </a:pPr>
            <a:r>
              <a:rPr lang="en-US" sz="1600" dirty="0">
                <a:solidFill>
                  <a:schemeClr val="tx1">
                    <a:lumMod val="85000"/>
                  </a:schemeClr>
                </a:solidFill>
              </a:rPr>
              <a:t>Adjusts the translation components (</a:t>
            </a:r>
            <a:r>
              <a:rPr lang="en-US" sz="1600" dirty="0" err="1">
                <a:solidFill>
                  <a:schemeClr val="tx1">
                    <a:lumMod val="85000"/>
                  </a:schemeClr>
                </a:solidFill>
              </a:rPr>
              <a:t>tx</a:t>
            </a:r>
            <a:r>
              <a:rPr lang="en-US" sz="1600" dirty="0">
                <a:solidFill>
                  <a:schemeClr val="tx1">
                    <a:lumMod val="85000"/>
                  </a:schemeClr>
                </a:solidFill>
              </a:rPr>
              <a:t> and ty) of the rotation matrix to center the rotated image within the bounding box.</a:t>
            </a:r>
          </a:p>
          <a:p>
            <a:pPr marL="285750" lvl="0" indent="-285750">
              <a:buFont typeface="Arial" panose="020B0604020202020204" pitchFamily="34" charset="0"/>
              <a:buChar char="•"/>
            </a:pPr>
            <a:r>
              <a:rPr lang="en-US" sz="1600" dirty="0">
                <a:solidFill>
                  <a:schemeClr val="tx1">
                    <a:lumMod val="85000"/>
                  </a:schemeClr>
                </a:solidFill>
              </a:rPr>
              <a:t>Without this adjustment, the image would not be correctly centered in the new bounding box.</a:t>
            </a:r>
          </a:p>
          <a:p>
            <a:pPr lvl="0"/>
            <a:endParaRPr lang="en-US" sz="1600" dirty="0">
              <a:solidFill>
                <a:schemeClr val="tx1">
                  <a:lumMod val="85000"/>
                </a:schemeClr>
              </a:solidFill>
            </a:endParaRPr>
          </a:p>
          <a:p>
            <a:pPr lvl="0"/>
            <a:endParaRPr lang="en-US" sz="1600" dirty="0">
              <a:solidFill>
                <a:schemeClr val="tx1">
                  <a:lumMod val="85000"/>
                </a:schemeClr>
              </a:solidFill>
            </a:endParaRPr>
          </a:p>
          <a:p>
            <a:pPr lvl="0"/>
            <a:endParaRPr lang="en-US" sz="1600" dirty="0">
              <a:solidFill>
                <a:schemeClr val="tx1">
                  <a:lumMod val="85000"/>
                </a:schemeClr>
              </a:solidFill>
            </a:endParaRPr>
          </a:p>
          <a:p>
            <a:pPr lvl="0"/>
            <a:endParaRPr lang="en-US" sz="1600" dirty="0">
              <a:solidFill>
                <a:schemeClr val="tx1">
                  <a:lumMod val="85000"/>
                </a:schemeClr>
              </a:solidFill>
            </a:endParaRPr>
          </a:p>
          <a:p>
            <a:pPr lvl="0"/>
            <a:endParaRPr lang="en-US" sz="1600" dirty="0">
              <a:solidFill>
                <a:schemeClr val="tx1">
                  <a:lumMod val="85000"/>
                </a:schemeClr>
              </a:solidFill>
            </a:endParaRPr>
          </a:p>
          <a:p>
            <a:pPr lvl="0"/>
            <a:r>
              <a:rPr lang="en-US" sz="1600" dirty="0">
                <a:solidFill>
                  <a:schemeClr val="tx1">
                    <a:lumMod val="85000"/>
                  </a:schemeClr>
                </a:solidFill>
              </a:rPr>
              <a:t>This ensures the rotated image is correctly centered within its new bounding box.</a:t>
            </a:r>
          </a:p>
          <a:p>
            <a:pPr lvl="0"/>
            <a:r>
              <a:rPr lang="en-IN" sz="1600" b="1" dirty="0">
                <a:solidFill>
                  <a:schemeClr val="tx1">
                    <a:lumMod val="85000"/>
                  </a:schemeClr>
                </a:solidFill>
              </a:rPr>
              <a:t>Perform the Affine Transformation:</a:t>
            </a:r>
          </a:p>
          <a:p>
            <a:pPr lvl="0"/>
            <a:endParaRPr lang="en-IN" sz="1600" b="1" dirty="0">
              <a:solidFill>
                <a:schemeClr val="tx1">
                  <a:lumMod val="85000"/>
                </a:schemeClr>
              </a:solidFill>
            </a:endParaRPr>
          </a:p>
          <a:p>
            <a:pPr lvl="0"/>
            <a:r>
              <a:rPr lang="en-US" sz="1600" i="1" dirty="0" err="1">
                <a:solidFill>
                  <a:schemeClr val="tx1">
                    <a:lumMod val="85000"/>
                  </a:schemeClr>
                </a:solidFill>
              </a:rPr>
              <a:t>warpAffine</a:t>
            </a:r>
            <a:r>
              <a:rPr lang="en-US" sz="1600" i="1" dirty="0">
                <a:solidFill>
                  <a:schemeClr val="tx1">
                    <a:lumMod val="85000"/>
                  </a:schemeClr>
                </a:solidFill>
              </a:rPr>
              <a:t>(</a:t>
            </a:r>
            <a:r>
              <a:rPr lang="en-US" sz="1600" i="1" dirty="0" err="1">
                <a:solidFill>
                  <a:schemeClr val="tx1">
                    <a:lumMod val="85000"/>
                  </a:schemeClr>
                </a:solidFill>
              </a:rPr>
              <a:t>img</a:t>
            </a:r>
            <a:r>
              <a:rPr lang="en-US" sz="1600" i="1" dirty="0">
                <a:solidFill>
                  <a:schemeClr val="tx1">
                    <a:lumMod val="85000"/>
                  </a:schemeClr>
                </a:solidFill>
              </a:rPr>
              <a:t>, rotated, </a:t>
            </a:r>
            <a:r>
              <a:rPr lang="en-US" sz="1600" i="1" dirty="0" err="1">
                <a:solidFill>
                  <a:schemeClr val="tx1">
                    <a:lumMod val="85000"/>
                  </a:schemeClr>
                </a:solidFill>
              </a:rPr>
              <a:t>rotation_mat</a:t>
            </a:r>
            <a:r>
              <a:rPr lang="en-US" sz="1600" i="1" dirty="0">
                <a:solidFill>
                  <a:schemeClr val="tx1">
                    <a:lumMod val="85000"/>
                  </a:schemeClr>
                </a:solidFill>
              </a:rPr>
              <a:t>, </a:t>
            </a:r>
            <a:r>
              <a:rPr lang="en-US" sz="1600" i="1" dirty="0" err="1">
                <a:solidFill>
                  <a:schemeClr val="tx1">
                    <a:lumMod val="85000"/>
                  </a:schemeClr>
                </a:solidFill>
              </a:rPr>
              <a:t>bbox.size</a:t>
            </a:r>
            <a:r>
              <a:rPr lang="en-US" sz="1600" i="1" dirty="0">
                <a:solidFill>
                  <a:schemeClr val="tx1">
                    <a:lumMod val="85000"/>
                  </a:schemeClr>
                </a:solidFill>
              </a:rPr>
              <a:t>());</a:t>
            </a:r>
          </a:p>
          <a:p>
            <a:pPr lvl="0"/>
            <a:endParaRPr lang="en-US" sz="1600" i="1" dirty="0">
              <a:solidFill>
                <a:schemeClr val="tx1">
                  <a:lumMod val="85000"/>
                </a:schemeClr>
              </a:solidFill>
            </a:endParaRPr>
          </a:p>
          <a:p>
            <a:pPr marL="285750" lvl="0" indent="-285750">
              <a:buFont typeface="Arial" panose="020B0604020202020204" pitchFamily="34" charset="0"/>
              <a:buChar char="•"/>
            </a:pPr>
            <a:r>
              <a:rPr lang="en-US" sz="1600" dirty="0">
                <a:solidFill>
                  <a:schemeClr val="tx1">
                    <a:lumMod val="85000"/>
                  </a:schemeClr>
                </a:solidFill>
              </a:rPr>
              <a:t>‘</a:t>
            </a:r>
            <a:r>
              <a:rPr lang="en-US" sz="1600" dirty="0" err="1">
                <a:solidFill>
                  <a:schemeClr val="tx1">
                    <a:lumMod val="85000"/>
                  </a:schemeClr>
                </a:solidFill>
              </a:rPr>
              <a:t>warpAffine</a:t>
            </a:r>
            <a:r>
              <a:rPr lang="en-US" sz="1600" dirty="0">
                <a:solidFill>
                  <a:schemeClr val="tx1">
                    <a:lumMod val="85000"/>
                  </a:schemeClr>
                </a:solidFill>
              </a:rPr>
              <a:t>’ applies the affine transformation to the image using the rotation matrix and outputs the rotated image.</a:t>
            </a:r>
          </a:p>
          <a:p>
            <a:pPr marL="285750" lvl="0" indent="-285750">
              <a:buFont typeface="Arial" panose="020B0604020202020204" pitchFamily="34" charset="0"/>
              <a:buChar char="•"/>
            </a:pPr>
            <a:r>
              <a:rPr lang="en-US" sz="1600" dirty="0">
                <a:solidFill>
                  <a:schemeClr val="tx1">
                    <a:lumMod val="85000"/>
                  </a:schemeClr>
                </a:solidFill>
              </a:rPr>
              <a:t>The output image size is set to the bounding box size calculated earlier.</a:t>
            </a:r>
            <a:endParaRPr lang="en-IN" sz="1600" dirty="0">
              <a:solidFill>
                <a:schemeClr val="tx1">
                  <a:lumMod val="85000"/>
                </a:schemeClr>
              </a:solidFill>
            </a:endParaRPr>
          </a:p>
          <a:p>
            <a:pPr lvl="0"/>
            <a:endParaRPr lang="en-US" sz="1600" dirty="0">
              <a:solidFill>
                <a:schemeClr val="tx1">
                  <a:lumMod val="85000"/>
                </a:schemeClr>
              </a:solidFill>
            </a:endParaRPr>
          </a:p>
          <a:p>
            <a:pPr lvl="0"/>
            <a:endParaRPr lang="en-US" sz="1600" dirty="0">
              <a:solidFill>
                <a:schemeClr val="tx1">
                  <a:lumMod val="85000"/>
                </a:schemeClr>
              </a:solidFil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pic>
        <p:nvPicPr>
          <p:cNvPr id="4" name="Picture 3">
            <a:extLst>
              <a:ext uri="{FF2B5EF4-FFF2-40B4-BE49-F238E27FC236}">
                <a16:creationId xmlns:a16="http://schemas.microsoft.com/office/drawing/2014/main" id="{19D23A42-AD76-41E4-B52E-47512447A9A7}"/>
              </a:ext>
            </a:extLst>
          </p:cNvPr>
          <p:cNvPicPr>
            <a:picLocks noChangeAspect="1"/>
          </p:cNvPicPr>
          <p:nvPr/>
        </p:nvPicPr>
        <p:blipFill rotWithShape="1">
          <a:blip r:embed="rId4"/>
          <a:srcRect t="13604" b="7772"/>
          <a:stretch/>
        </p:blipFill>
        <p:spPr>
          <a:xfrm>
            <a:off x="3810027" y="3429000"/>
            <a:ext cx="4121624" cy="1009436"/>
          </a:xfrm>
          <a:prstGeom prst="rect">
            <a:avLst/>
          </a:prstGeom>
        </p:spPr>
      </p:pic>
      <p:sp>
        <p:nvSpPr>
          <p:cNvPr id="11" name="Google Shape;212;p6">
            <a:extLst>
              <a:ext uri="{FF2B5EF4-FFF2-40B4-BE49-F238E27FC236}">
                <a16:creationId xmlns:a16="http://schemas.microsoft.com/office/drawing/2014/main" id="{D7BBE322-4235-4E04-BB8B-E67155DBF09E}"/>
              </a:ext>
            </a:extLst>
          </p:cNvPr>
          <p:cNvSpPr txBox="1"/>
          <p:nvPr/>
        </p:nvSpPr>
        <p:spPr>
          <a:xfrm>
            <a:off x="571500" y="246221"/>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Rotation Function </a:t>
            </a:r>
            <a:r>
              <a:rPr lang="en-US" sz="3200" b="1" dirty="0" err="1">
                <a:solidFill>
                  <a:schemeClr val="dk1"/>
                </a:solidFill>
              </a:rPr>
              <a:t>warpAffine</a:t>
            </a:r>
            <a:r>
              <a:rPr lang="en-US" sz="3200" b="1" dirty="0">
                <a:solidFill>
                  <a:schemeClr val="dk1"/>
                </a:solidFill>
              </a:rPr>
              <a:t> algorithm in Halide: </a:t>
            </a:r>
          </a:p>
        </p:txBody>
      </p:sp>
    </p:spTree>
    <p:extLst>
      <p:ext uri="{BB962C8B-B14F-4D97-AF65-F5344CB8AC3E}">
        <p14:creationId xmlns:p14="http://schemas.microsoft.com/office/powerpoint/2010/main" val="1765886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6"/>
          <p:cNvSpPr/>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3" name="Google Shape;213;p6"/>
          <p:cNvSpPr/>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215" name="Google Shape;215;p6"/>
          <p:cNvSpPr txBox="1"/>
          <p:nvPr/>
        </p:nvSpPr>
        <p:spPr>
          <a:xfrm>
            <a:off x="-1" y="1118544"/>
            <a:ext cx="12192000" cy="553957"/>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lvl="0" indent="-330200" algn="just">
              <a:buClr>
                <a:srgbClr val="0E4094"/>
              </a:buClr>
              <a:buSzPts val="1600"/>
              <a:buFont typeface="Calibri"/>
              <a:buChar char="●"/>
            </a:pPr>
            <a:r>
              <a:rPr lang="en-IN" sz="1600" b="0" i="0" u="none" strike="noStrike" cap="none" dirty="0">
                <a:solidFill>
                  <a:srgbClr val="0E4094"/>
                </a:solidFill>
                <a:latin typeface="Calibri"/>
                <a:ea typeface="Calibri"/>
                <a:cs typeface="Calibri"/>
                <a:sym typeface="Calibri"/>
              </a:rPr>
              <a:t> </a:t>
            </a:r>
            <a:r>
              <a:rPr lang="en-IN" sz="1600" dirty="0">
                <a:solidFill>
                  <a:srgbClr val="0E4094"/>
                </a:solidFill>
                <a:latin typeface="Calibri"/>
                <a:ea typeface="Calibri"/>
                <a:cs typeface="Calibri"/>
                <a:sym typeface="Calibri"/>
              </a:rPr>
              <a:t>4</a:t>
            </a:r>
            <a:r>
              <a:rPr lang="en-IN" sz="1600" baseline="30000" dirty="0">
                <a:solidFill>
                  <a:srgbClr val="0E4094"/>
                </a:solidFill>
                <a:latin typeface="Calibri"/>
                <a:ea typeface="Calibri"/>
                <a:cs typeface="Calibri"/>
                <a:sym typeface="Calibri"/>
              </a:rPr>
              <a:t>th</a:t>
            </a:r>
            <a:r>
              <a:rPr lang="en-IN" sz="1600" dirty="0">
                <a:solidFill>
                  <a:srgbClr val="0E4094"/>
                </a:solidFill>
                <a:latin typeface="Calibri"/>
                <a:ea typeface="Calibri"/>
                <a:cs typeface="Calibri"/>
                <a:sym typeface="Calibri"/>
              </a:rPr>
              <a:t> </a:t>
            </a:r>
            <a:r>
              <a:rPr lang="en-IN" sz="1600" b="0" i="0" u="none" strike="noStrike" cap="none" dirty="0">
                <a:solidFill>
                  <a:srgbClr val="0E4094"/>
                </a:solidFill>
                <a:latin typeface="Calibri"/>
                <a:ea typeface="Calibri"/>
                <a:cs typeface="Calibri"/>
                <a:sym typeface="Calibri"/>
              </a:rPr>
              <a:t> Code  using cpp and OpenCV.</a:t>
            </a:r>
          </a:p>
          <a:p>
            <a:pPr marL="127000" lvl="0" algn="just">
              <a:buClr>
                <a:srgbClr val="0E4094"/>
              </a:buClr>
              <a:buSzPts val="1600"/>
            </a:pPr>
            <a:endParaRPr sz="1400" b="0" i="0" u="none" strike="noStrike" cap="none" dirty="0">
              <a:solidFill>
                <a:srgbClr val="000000"/>
              </a:solidFill>
              <a:latin typeface="Arial"/>
              <a:ea typeface="Arial"/>
              <a:cs typeface="Arial"/>
              <a:sym typeface="Arial"/>
            </a:endParaRPr>
          </a:p>
        </p:txBody>
      </p:sp>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Hermite Expansions</a:t>
            </a:r>
          </a:p>
        </p:txBody>
      </p:sp>
      <p:sp>
        <p:nvSpPr>
          <p:cNvPr id="2" name="Rectangle 1">
            <a:extLst>
              <a:ext uri="{FF2B5EF4-FFF2-40B4-BE49-F238E27FC236}">
                <a16:creationId xmlns:a16="http://schemas.microsoft.com/office/drawing/2014/main" id="{4280600D-05B3-4ACE-9162-CA034635246E}"/>
              </a:ext>
            </a:extLst>
          </p:cNvPr>
          <p:cNvSpPr/>
          <p:nvPr/>
        </p:nvSpPr>
        <p:spPr>
          <a:xfrm>
            <a:off x="429426" y="1984582"/>
            <a:ext cx="5528462" cy="4616648"/>
          </a:xfrm>
          <a:prstGeom prst="rect">
            <a:avLst/>
          </a:prstGeom>
        </p:spPr>
        <p:txBody>
          <a:bodyPr wrap="square">
            <a:spAutoFit/>
          </a:bodyPr>
          <a:lstStyle/>
          <a:p>
            <a:r>
              <a:rPr lang="pt-BR" b="1" dirty="0">
                <a:solidFill>
                  <a:schemeClr val="tx1">
                    <a:lumMod val="85000"/>
                  </a:schemeClr>
                </a:solidFill>
              </a:rPr>
              <a:t>1. Hermite:</a:t>
            </a:r>
          </a:p>
          <a:p>
            <a:r>
              <a:rPr lang="en-US" dirty="0">
                <a:solidFill>
                  <a:schemeClr val="tx1">
                    <a:lumMod val="85000"/>
                  </a:schemeClr>
                </a:solidFill>
              </a:rPr>
              <a:t>double </a:t>
            </a:r>
            <a:r>
              <a:rPr lang="en-US" dirty="0" err="1">
                <a:solidFill>
                  <a:schemeClr val="tx1">
                    <a:lumMod val="85000"/>
                  </a:schemeClr>
                </a:solidFill>
              </a:rPr>
              <a:t>hermite</a:t>
            </a:r>
            <a:r>
              <a:rPr lang="en-US" dirty="0">
                <a:solidFill>
                  <a:schemeClr val="tx1">
                    <a:lumMod val="85000"/>
                  </a:schemeClr>
                </a:solidFill>
              </a:rPr>
              <a:t>(int n, double x) {</a:t>
            </a:r>
          </a:p>
          <a:p>
            <a:r>
              <a:rPr lang="en-US" dirty="0">
                <a:solidFill>
                  <a:schemeClr val="tx1">
                    <a:lumMod val="85000"/>
                  </a:schemeClr>
                </a:solidFill>
              </a:rPr>
              <a:t>    if (n == 0) return 1.0;</a:t>
            </a:r>
          </a:p>
          <a:p>
            <a:r>
              <a:rPr lang="en-US" dirty="0">
                <a:solidFill>
                  <a:schemeClr val="tx1">
                    <a:lumMod val="85000"/>
                  </a:schemeClr>
                </a:solidFill>
              </a:rPr>
              <a:t>    if (n == 1) return 2.0 * x;</a:t>
            </a:r>
          </a:p>
          <a:p>
            <a:r>
              <a:rPr lang="en-US" dirty="0">
                <a:solidFill>
                  <a:schemeClr val="tx1">
                    <a:lumMod val="85000"/>
                  </a:schemeClr>
                </a:solidFill>
              </a:rPr>
              <a:t>    return 2.0 * x * </a:t>
            </a:r>
            <a:r>
              <a:rPr lang="en-US" dirty="0" err="1">
                <a:solidFill>
                  <a:schemeClr val="tx1">
                    <a:lumMod val="85000"/>
                  </a:schemeClr>
                </a:solidFill>
              </a:rPr>
              <a:t>hermite</a:t>
            </a:r>
            <a:r>
              <a:rPr lang="en-US" dirty="0">
                <a:solidFill>
                  <a:schemeClr val="tx1">
                    <a:lumMod val="85000"/>
                  </a:schemeClr>
                </a:solidFill>
              </a:rPr>
              <a:t>(n - 1, x) - 2.0 * (n - 1) * </a:t>
            </a:r>
            <a:r>
              <a:rPr lang="en-US" dirty="0" err="1">
                <a:solidFill>
                  <a:schemeClr val="tx1">
                    <a:lumMod val="85000"/>
                  </a:schemeClr>
                </a:solidFill>
              </a:rPr>
              <a:t>hermite</a:t>
            </a:r>
            <a:r>
              <a:rPr lang="en-US" dirty="0">
                <a:solidFill>
                  <a:schemeClr val="tx1">
                    <a:lumMod val="85000"/>
                  </a:schemeClr>
                </a:solidFill>
              </a:rPr>
              <a:t>(n - 2, x);</a:t>
            </a:r>
          </a:p>
          <a:p>
            <a:r>
              <a:rPr lang="en-US" dirty="0">
                <a:solidFill>
                  <a:schemeClr val="tx1">
                    <a:lumMod val="85000"/>
                  </a:schemeClr>
                </a:solidFill>
              </a:rPr>
              <a:t>}</a:t>
            </a:r>
          </a:p>
          <a:p>
            <a:endParaRPr lang="en-US" dirty="0">
              <a:solidFill>
                <a:schemeClr val="tx1">
                  <a:lumMod val="85000"/>
                </a:schemeClr>
              </a:solidFill>
            </a:endParaRPr>
          </a:p>
          <a:p>
            <a:r>
              <a:rPr lang="pt-BR" b="1" dirty="0">
                <a:solidFill>
                  <a:schemeClr val="tx1">
                    <a:lumMod val="85000"/>
                  </a:schemeClr>
                </a:solidFill>
              </a:rPr>
              <a:t>2. HermiteExpansion:</a:t>
            </a:r>
          </a:p>
          <a:p>
            <a:r>
              <a:rPr lang="en-US" dirty="0">
                <a:solidFill>
                  <a:schemeClr val="tx1">
                    <a:lumMod val="85000"/>
                  </a:schemeClr>
                </a:solidFill>
              </a:rPr>
              <a:t>std::vector&lt;std::vector&lt;double&gt;&gt; </a:t>
            </a:r>
            <a:r>
              <a:rPr lang="en-US" dirty="0" err="1">
                <a:solidFill>
                  <a:schemeClr val="tx1">
                    <a:lumMod val="85000"/>
                  </a:schemeClr>
                </a:solidFill>
              </a:rPr>
              <a:t>hermiteExpansion</a:t>
            </a:r>
            <a:r>
              <a:rPr lang="en-US" dirty="0">
                <a:solidFill>
                  <a:schemeClr val="tx1">
                    <a:lumMod val="85000"/>
                  </a:schemeClr>
                </a:solidFill>
              </a:rPr>
              <a:t>(const cv::Mat&amp; channel, int order) {</a:t>
            </a:r>
          </a:p>
          <a:p>
            <a:r>
              <a:rPr lang="en-US" dirty="0">
                <a:solidFill>
                  <a:schemeClr val="tx1">
                    <a:lumMod val="85000"/>
                  </a:schemeClr>
                </a:solidFill>
              </a:rPr>
              <a:t>    int rows = </a:t>
            </a:r>
            <a:r>
              <a:rPr lang="en-US" dirty="0" err="1">
                <a:solidFill>
                  <a:schemeClr val="tx1">
                    <a:lumMod val="85000"/>
                  </a:schemeClr>
                </a:solidFill>
              </a:rPr>
              <a:t>channel.rows</a:t>
            </a:r>
            <a:r>
              <a:rPr lang="en-US" dirty="0">
                <a:solidFill>
                  <a:schemeClr val="tx1">
                    <a:lumMod val="85000"/>
                  </a:schemeClr>
                </a:solidFill>
              </a:rPr>
              <a:t>;     int cols = </a:t>
            </a:r>
            <a:r>
              <a:rPr lang="en-US" dirty="0" err="1">
                <a:solidFill>
                  <a:schemeClr val="tx1">
                    <a:lumMod val="85000"/>
                  </a:schemeClr>
                </a:solidFill>
              </a:rPr>
              <a:t>channel.cols</a:t>
            </a:r>
            <a:r>
              <a:rPr lang="en-US" dirty="0">
                <a:solidFill>
                  <a:schemeClr val="tx1">
                    <a:lumMod val="85000"/>
                  </a:schemeClr>
                </a:solidFill>
              </a:rPr>
              <a:t>;</a:t>
            </a:r>
          </a:p>
          <a:p>
            <a:r>
              <a:rPr lang="en-US" dirty="0">
                <a:solidFill>
                  <a:schemeClr val="tx1">
                    <a:lumMod val="85000"/>
                  </a:schemeClr>
                </a:solidFill>
              </a:rPr>
              <a:t>    std::vector&lt;std::vector&lt;double&gt;&gt; </a:t>
            </a:r>
            <a:r>
              <a:rPr lang="en-US" dirty="0" err="1">
                <a:solidFill>
                  <a:schemeClr val="tx1">
                    <a:lumMod val="85000"/>
                  </a:schemeClr>
                </a:solidFill>
              </a:rPr>
              <a:t>coeffs</a:t>
            </a:r>
            <a:r>
              <a:rPr lang="en-US" dirty="0">
                <a:solidFill>
                  <a:schemeClr val="tx1">
                    <a:lumMod val="85000"/>
                  </a:schemeClr>
                </a:solidFill>
              </a:rPr>
              <a:t>(order, std::vector&lt;double&gt;(order, 0.0));</a:t>
            </a:r>
          </a:p>
          <a:p>
            <a:r>
              <a:rPr lang="en-US" dirty="0">
                <a:solidFill>
                  <a:schemeClr val="tx1">
                    <a:lumMod val="85000"/>
                  </a:schemeClr>
                </a:solidFill>
              </a:rPr>
              <a:t>    for (int m = 0; m &lt; order; ++m) {</a:t>
            </a:r>
          </a:p>
          <a:p>
            <a:r>
              <a:rPr lang="en-US" dirty="0">
                <a:solidFill>
                  <a:schemeClr val="tx1">
                    <a:lumMod val="85000"/>
                  </a:schemeClr>
                </a:solidFill>
              </a:rPr>
              <a:t>        for (int n = 0; n &lt; order; ++n) {</a:t>
            </a:r>
          </a:p>
          <a:p>
            <a:r>
              <a:rPr lang="en-US" dirty="0">
                <a:solidFill>
                  <a:schemeClr val="tx1">
                    <a:lumMod val="85000"/>
                  </a:schemeClr>
                </a:solidFill>
              </a:rPr>
              <a:t>            double sum = 0.0;</a:t>
            </a:r>
          </a:p>
          <a:p>
            <a:r>
              <a:rPr lang="en-US" dirty="0">
                <a:solidFill>
                  <a:schemeClr val="tx1">
                    <a:lumMod val="85000"/>
                  </a:schemeClr>
                </a:solidFill>
              </a:rPr>
              <a:t>            for (int </a:t>
            </a:r>
            <a:r>
              <a:rPr lang="en-US" dirty="0" err="1">
                <a:solidFill>
                  <a:schemeClr val="tx1">
                    <a:lumMod val="85000"/>
                  </a:schemeClr>
                </a:solidFill>
              </a:rPr>
              <a:t>i</a:t>
            </a:r>
            <a:r>
              <a:rPr lang="en-US" dirty="0">
                <a:solidFill>
                  <a:schemeClr val="tx1">
                    <a:lumMod val="85000"/>
                  </a:schemeClr>
                </a:solidFill>
              </a:rPr>
              <a:t> = 0; </a:t>
            </a:r>
            <a:r>
              <a:rPr lang="en-US" dirty="0" err="1">
                <a:solidFill>
                  <a:schemeClr val="tx1">
                    <a:lumMod val="85000"/>
                  </a:schemeClr>
                </a:solidFill>
              </a:rPr>
              <a:t>i</a:t>
            </a:r>
            <a:r>
              <a:rPr lang="en-US" dirty="0">
                <a:solidFill>
                  <a:schemeClr val="tx1">
                    <a:lumMod val="85000"/>
                  </a:schemeClr>
                </a:solidFill>
              </a:rPr>
              <a:t> &lt; rows; ++</a:t>
            </a:r>
            <a:r>
              <a:rPr lang="en-US" dirty="0" err="1">
                <a:solidFill>
                  <a:schemeClr val="tx1">
                    <a:lumMod val="85000"/>
                  </a:schemeClr>
                </a:solidFill>
              </a:rPr>
              <a:t>i</a:t>
            </a:r>
            <a:r>
              <a:rPr lang="en-US" dirty="0">
                <a:solidFill>
                  <a:schemeClr val="tx1">
                    <a:lumMod val="85000"/>
                  </a:schemeClr>
                </a:solidFill>
              </a:rPr>
              <a:t>) {</a:t>
            </a:r>
          </a:p>
          <a:p>
            <a:r>
              <a:rPr lang="en-US" dirty="0">
                <a:solidFill>
                  <a:schemeClr val="tx1">
                    <a:lumMod val="85000"/>
                  </a:schemeClr>
                </a:solidFill>
              </a:rPr>
              <a:t>                for (int j = 0; j &lt; cols; ++j) {</a:t>
            </a:r>
          </a:p>
          <a:p>
            <a:r>
              <a:rPr lang="en-US" dirty="0">
                <a:solidFill>
                  <a:schemeClr val="tx1">
                    <a:lumMod val="85000"/>
                  </a:schemeClr>
                </a:solidFill>
              </a:rPr>
              <a:t>                    double x = (2.0 * </a:t>
            </a:r>
            <a:r>
              <a:rPr lang="en-US" dirty="0" err="1">
                <a:solidFill>
                  <a:schemeClr val="tx1">
                    <a:lumMod val="85000"/>
                  </a:schemeClr>
                </a:solidFill>
              </a:rPr>
              <a:t>i</a:t>
            </a:r>
            <a:r>
              <a:rPr lang="en-US" dirty="0">
                <a:solidFill>
                  <a:schemeClr val="tx1">
                    <a:lumMod val="85000"/>
                  </a:schemeClr>
                </a:solidFill>
              </a:rPr>
              <a:t> / rows) - 1.0;</a:t>
            </a:r>
          </a:p>
          <a:p>
            <a:r>
              <a:rPr lang="en-US" dirty="0">
                <a:solidFill>
                  <a:schemeClr val="tx1">
                    <a:lumMod val="85000"/>
                  </a:schemeClr>
                </a:solidFill>
              </a:rPr>
              <a:t>                    double y = (2.0 * j / cols) - 1.0;</a:t>
            </a:r>
          </a:p>
          <a:p>
            <a:r>
              <a:rPr lang="en-US" dirty="0">
                <a:solidFill>
                  <a:schemeClr val="tx1">
                    <a:lumMod val="85000"/>
                  </a:schemeClr>
                </a:solidFill>
              </a:rPr>
              <a:t>                    </a:t>
            </a:r>
          </a:p>
        </p:txBody>
      </p:sp>
      <p:sp>
        <p:nvSpPr>
          <p:cNvPr id="14" name="Rectangle 13">
            <a:extLst>
              <a:ext uri="{FF2B5EF4-FFF2-40B4-BE49-F238E27FC236}">
                <a16:creationId xmlns:a16="http://schemas.microsoft.com/office/drawing/2014/main" id="{70922B10-57EF-482C-9615-66238C2B017A}"/>
              </a:ext>
            </a:extLst>
          </p:cNvPr>
          <p:cNvSpPr/>
          <p:nvPr/>
        </p:nvSpPr>
        <p:spPr>
          <a:xfrm>
            <a:off x="6366390" y="1984582"/>
            <a:ext cx="5200650" cy="3108543"/>
          </a:xfrm>
          <a:prstGeom prst="rect">
            <a:avLst/>
          </a:prstGeom>
        </p:spPr>
        <p:txBody>
          <a:bodyPr wrap="square">
            <a:spAutoFit/>
          </a:bodyPr>
          <a:lstStyle/>
          <a:p>
            <a:r>
              <a:rPr lang="pt-BR" dirty="0">
                <a:solidFill>
                  <a:schemeClr val="tx1">
                    <a:lumMod val="85000"/>
                  </a:schemeClr>
                </a:solidFill>
              </a:rPr>
              <a:t>sum += static_cast&lt;double&gt;(channel.at&lt;uchar&gt;(i, j)) * hermite(m, x) * hermite(n, y);</a:t>
            </a:r>
          </a:p>
          <a:p>
            <a:r>
              <a:rPr lang="pt-BR" dirty="0">
                <a:solidFill>
                  <a:schemeClr val="tx1">
                    <a:lumMod val="85000"/>
                  </a:schemeClr>
                </a:solidFill>
              </a:rPr>
              <a:t>                }</a:t>
            </a:r>
          </a:p>
          <a:p>
            <a:r>
              <a:rPr lang="pt-BR" dirty="0">
                <a:solidFill>
                  <a:schemeClr val="tx1">
                    <a:lumMod val="85000"/>
                  </a:schemeClr>
                </a:solidFill>
              </a:rPr>
              <a:t>            }</a:t>
            </a:r>
          </a:p>
          <a:p>
            <a:r>
              <a:rPr lang="pt-BR" dirty="0">
                <a:solidFill>
                  <a:schemeClr val="tx1">
                    <a:lumMod val="85000"/>
                  </a:schemeClr>
                </a:solidFill>
              </a:rPr>
              <a:t>            coeffs[m][n] = sum / (rows * cols); // Normalizing by the number of pixels</a:t>
            </a:r>
          </a:p>
          <a:p>
            <a:r>
              <a:rPr lang="pt-BR" dirty="0">
                <a:solidFill>
                  <a:schemeClr val="tx1">
                    <a:lumMod val="85000"/>
                  </a:schemeClr>
                </a:solidFill>
              </a:rPr>
              <a:t>        }</a:t>
            </a:r>
          </a:p>
          <a:p>
            <a:r>
              <a:rPr lang="pt-BR" dirty="0">
                <a:solidFill>
                  <a:schemeClr val="tx1">
                    <a:lumMod val="85000"/>
                  </a:schemeClr>
                </a:solidFill>
              </a:rPr>
              <a:t>    }</a:t>
            </a:r>
          </a:p>
          <a:p>
            <a:r>
              <a:rPr lang="pt-BR" dirty="0">
                <a:solidFill>
                  <a:schemeClr val="tx1">
                    <a:lumMod val="85000"/>
                  </a:schemeClr>
                </a:solidFill>
              </a:rPr>
              <a:t>    return coeffs;</a:t>
            </a:r>
          </a:p>
          <a:p>
            <a:r>
              <a:rPr lang="pt-BR" dirty="0">
                <a:solidFill>
                  <a:schemeClr val="tx1">
                    <a:lumMod val="85000"/>
                  </a:schemeClr>
                </a:solidFill>
              </a:rPr>
              <a:t>}</a:t>
            </a:r>
          </a:p>
          <a:p>
            <a:endParaRPr lang="pt-BR" dirty="0">
              <a:solidFill>
                <a:schemeClr val="tx1">
                  <a:lumMod val="85000"/>
                </a:schemeClr>
              </a:solidFill>
            </a:endParaRPr>
          </a:p>
          <a:p>
            <a:endParaRPr lang="pt-BR" dirty="0">
              <a:solidFill>
                <a:schemeClr val="tx1">
                  <a:lumMod val="85000"/>
                </a:schemeClr>
              </a:solidFill>
            </a:endParaRPr>
          </a:p>
          <a:p>
            <a:endParaRPr lang="pt-BR" dirty="0">
              <a:solidFill>
                <a:schemeClr val="tx1">
                  <a:lumMod val="85000"/>
                </a:schemeClr>
              </a:solidFill>
            </a:endParaRPr>
          </a:p>
          <a:p>
            <a:endParaRPr lang="pt-BR" dirty="0">
              <a:solidFill>
                <a:schemeClr val="tx1">
                  <a:lumMod val="85000"/>
                </a:schemeClr>
              </a:solidFill>
            </a:endParaRPr>
          </a:p>
        </p:txBody>
      </p:sp>
      <p:sp>
        <p:nvSpPr>
          <p:cNvPr id="9" name="Google Shape;99;p17">
            <a:extLst>
              <a:ext uri="{FF2B5EF4-FFF2-40B4-BE49-F238E27FC236}">
                <a16:creationId xmlns:a16="http://schemas.microsoft.com/office/drawing/2014/main" id="{FB405E47-FC3B-449E-B1FB-D27E445F2530}"/>
              </a:ext>
            </a:extLst>
          </p:cNvPr>
          <p:cNvSpPr txBox="1">
            <a:spLocks/>
          </p:cNvSpPr>
          <p:nvPr/>
        </p:nvSpPr>
        <p:spPr>
          <a:xfrm>
            <a:off x="1589" y="627856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a:t>Sourav Parida</a:t>
            </a:r>
          </a:p>
        </p:txBody>
      </p:sp>
      <p:sp>
        <p:nvSpPr>
          <p:cNvPr id="10" name="Google Shape;185;p27">
            <a:extLst>
              <a:ext uri="{FF2B5EF4-FFF2-40B4-BE49-F238E27FC236}">
                <a16:creationId xmlns:a16="http://schemas.microsoft.com/office/drawing/2014/main" id="{417CB676-C29F-44FA-ADB5-E73A5A34A8AF}"/>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21, 2024</a:t>
            </a:r>
          </a:p>
        </p:txBody>
      </p:sp>
    </p:spTree>
    <p:extLst>
      <p:ext uri="{BB962C8B-B14F-4D97-AF65-F5344CB8AC3E}">
        <p14:creationId xmlns:p14="http://schemas.microsoft.com/office/powerpoint/2010/main" val="805820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Hermite Expansions</a:t>
            </a:r>
          </a:p>
        </p:txBody>
      </p:sp>
      <p:sp>
        <p:nvSpPr>
          <p:cNvPr id="14" name="Rectangle 13">
            <a:extLst>
              <a:ext uri="{FF2B5EF4-FFF2-40B4-BE49-F238E27FC236}">
                <a16:creationId xmlns:a16="http://schemas.microsoft.com/office/drawing/2014/main" id="{70922B10-57EF-482C-9615-66238C2B017A}"/>
              </a:ext>
            </a:extLst>
          </p:cNvPr>
          <p:cNvSpPr/>
          <p:nvPr/>
        </p:nvSpPr>
        <p:spPr>
          <a:xfrm>
            <a:off x="313266" y="1870282"/>
            <a:ext cx="5200650" cy="4832092"/>
          </a:xfrm>
          <a:prstGeom prst="rect">
            <a:avLst/>
          </a:prstGeom>
        </p:spPr>
        <p:txBody>
          <a:bodyPr wrap="square">
            <a:spAutoFit/>
          </a:bodyPr>
          <a:lstStyle/>
          <a:p>
            <a:r>
              <a:rPr lang="pt-BR" b="1" dirty="0">
                <a:solidFill>
                  <a:schemeClr val="tx1"/>
                </a:solidFill>
              </a:rPr>
              <a:t>3. RotateChannelUsingHermite: </a:t>
            </a:r>
          </a:p>
          <a:p>
            <a:r>
              <a:rPr lang="pt-BR" dirty="0">
                <a:solidFill>
                  <a:schemeClr val="tx1"/>
                </a:solidFill>
              </a:rPr>
              <a:t>cv::Mat rotateChannelUsingHermite(const cv::Mat&amp; imageChannel, double angle, int order) {</a:t>
            </a:r>
          </a:p>
          <a:p>
            <a:r>
              <a:rPr lang="pt-BR" dirty="0">
                <a:solidFill>
                  <a:schemeClr val="tx1"/>
                </a:solidFill>
              </a:rPr>
              <a:t>    int rows = imageChannel.rows;</a:t>
            </a:r>
          </a:p>
          <a:p>
            <a:r>
              <a:rPr lang="pt-BR" dirty="0">
                <a:solidFill>
                  <a:schemeClr val="tx1"/>
                </a:solidFill>
              </a:rPr>
              <a:t>    int cols = imageChannel.cols;</a:t>
            </a:r>
          </a:p>
          <a:p>
            <a:r>
              <a:rPr lang="pt-BR" dirty="0">
                <a:solidFill>
                  <a:schemeClr val="tx1"/>
                </a:solidFill>
              </a:rPr>
              <a:t>    cv::Mat rotatedChannel(rows, cols, CV_64F, cv::Scalar(0.0));</a:t>
            </a:r>
          </a:p>
          <a:p>
            <a:endParaRPr lang="pt-BR" dirty="0">
              <a:solidFill>
                <a:schemeClr val="tx1"/>
              </a:solidFill>
            </a:endParaRPr>
          </a:p>
          <a:p>
            <a:r>
              <a:rPr lang="pt-BR" dirty="0">
                <a:solidFill>
                  <a:schemeClr val="tx1"/>
                </a:solidFill>
              </a:rPr>
              <a:t>    double cosTheta = std::cos(angle);</a:t>
            </a:r>
          </a:p>
          <a:p>
            <a:r>
              <a:rPr lang="pt-BR" dirty="0">
                <a:solidFill>
                  <a:schemeClr val="tx1"/>
                </a:solidFill>
              </a:rPr>
              <a:t>    double sinTheta = std::sin(angle);</a:t>
            </a:r>
          </a:p>
          <a:p>
            <a:endParaRPr lang="pt-BR" dirty="0">
              <a:solidFill>
                <a:schemeClr val="tx1"/>
              </a:solidFill>
            </a:endParaRPr>
          </a:p>
          <a:p>
            <a:r>
              <a:rPr lang="pt-BR" dirty="0">
                <a:solidFill>
                  <a:schemeClr val="tx1"/>
                </a:solidFill>
              </a:rPr>
              <a:t>    for (int i = 0; i &lt; rows; ++i) {</a:t>
            </a:r>
          </a:p>
          <a:p>
            <a:r>
              <a:rPr lang="pt-BR" dirty="0">
                <a:solidFill>
                  <a:schemeClr val="tx1"/>
                </a:solidFill>
              </a:rPr>
              <a:t>        for (int j = 0; j &lt; cols; ++j) {</a:t>
            </a:r>
          </a:p>
          <a:p>
            <a:r>
              <a:rPr lang="pt-BR" dirty="0">
                <a:solidFill>
                  <a:schemeClr val="tx1"/>
                </a:solidFill>
              </a:rPr>
              <a:t>            double x = (2.0 * i / rows) - 1.0;</a:t>
            </a:r>
          </a:p>
          <a:p>
            <a:r>
              <a:rPr lang="pt-BR" dirty="0">
                <a:solidFill>
                  <a:schemeClr val="tx1"/>
                </a:solidFill>
              </a:rPr>
              <a:t>            double y = (2.0 * j / cols) - 1.0;</a:t>
            </a:r>
          </a:p>
          <a:p>
            <a:r>
              <a:rPr lang="pt-BR" dirty="0">
                <a:solidFill>
                  <a:schemeClr val="tx1"/>
                </a:solidFill>
              </a:rPr>
              <a:t>            double newX = cosTheta * x - sinTheta * y;</a:t>
            </a:r>
          </a:p>
          <a:p>
            <a:r>
              <a:rPr lang="pt-BR" dirty="0">
                <a:solidFill>
                  <a:schemeClr val="tx1"/>
                </a:solidFill>
              </a:rPr>
              <a:t>            double newY = sinTheta * x + cosTheta * y;</a:t>
            </a:r>
          </a:p>
          <a:p>
            <a:endParaRPr lang="pt-BR" dirty="0">
              <a:solidFill>
                <a:schemeClr val="tx1"/>
              </a:solidFill>
            </a:endParaRPr>
          </a:p>
          <a:p>
            <a:r>
              <a:rPr lang="pt-BR" dirty="0">
                <a:solidFill>
                  <a:schemeClr val="tx1"/>
                </a:solidFill>
              </a:rPr>
              <a:t>            // Convert newX, newY back to image pixel coordinates</a:t>
            </a:r>
          </a:p>
          <a:p>
            <a:r>
              <a:rPr lang="pt-BR" dirty="0">
                <a:solidFill>
                  <a:schemeClr val="tx1"/>
                </a:solidFill>
              </a:rPr>
              <a:t>            int newI = static_cast&lt;int&gt;((newX + 1.0) * rows / 2.0);</a:t>
            </a:r>
          </a:p>
          <a:p>
            <a:r>
              <a:rPr lang="pt-BR" dirty="0">
                <a:solidFill>
                  <a:schemeClr val="tx1"/>
                </a:solidFill>
              </a:rPr>
              <a:t>            int newJ = static_cast&lt;int&gt;((newY + 1.0) * cols / 2.0);</a:t>
            </a:r>
          </a:p>
          <a:p>
            <a:endParaRPr lang="pt-BR" dirty="0">
              <a:solidFill>
                <a:schemeClr val="tx1"/>
              </a:solidFill>
            </a:endParaRPr>
          </a:p>
          <a:p>
            <a:endParaRPr lang="pt-BR" dirty="0">
              <a:solidFill>
                <a:schemeClr val="tx1"/>
              </a:solidFill>
            </a:endParaRPr>
          </a:p>
        </p:txBody>
      </p:sp>
      <p:sp>
        <p:nvSpPr>
          <p:cNvPr id="11" name="Rectangle 10">
            <a:extLst>
              <a:ext uri="{FF2B5EF4-FFF2-40B4-BE49-F238E27FC236}">
                <a16:creationId xmlns:a16="http://schemas.microsoft.com/office/drawing/2014/main" id="{6CB05CA0-C52B-4A8B-922C-3F78FC0562BB}"/>
              </a:ext>
            </a:extLst>
          </p:cNvPr>
          <p:cNvSpPr/>
          <p:nvPr/>
        </p:nvSpPr>
        <p:spPr>
          <a:xfrm>
            <a:off x="6366390" y="1870282"/>
            <a:ext cx="5200650" cy="3970318"/>
          </a:xfrm>
          <a:prstGeom prst="rect">
            <a:avLst/>
          </a:prstGeom>
        </p:spPr>
        <p:txBody>
          <a:bodyPr wrap="square">
            <a:spAutoFit/>
          </a:bodyPr>
          <a:lstStyle/>
          <a:p>
            <a:r>
              <a:rPr lang="pt-BR" dirty="0">
                <a:solidFill>
                  <a:schemeClr val="tx1"/>
                </a:solidFill>
              </a:rPr>
              <a:t>if (newI &gt;= 0 &amp;&amp; newI &lt; rows &amp;&amp; newJ &gt;= 0 &amp;&amp; newJ &lt; cols) {</a:t>
            </a:r>
          </a:p>
          <a:p>
            <a:r>
              <a:rPr lang="pt-BR" dirty="0">
                <a:solidFill>
                  <a:schemeClr val="tx1"/>
                </a:solidFill>
              </a:rPr>
              <a:t>                rotatedChannel.at&lt;double&gt;(newI, newJ) = static_cast&lt;double&gt;(imageChannel.at&lt;uchar&gt;(i, j));</a:t>
            </a:r>
          </a:p>
          <a:p>
            <a:r>
              <a:rPr lang="pt-BR" dirty="0">
                <a:solidFill>
                  <a:schemeClr val="tx1"/>
                </a:solidFill>
              </a:rPr>
              <a:t>            }</a:t>
            </a:r>
          </a:p>
          <a:p>
            <a:r>
              <a:rPr lang="pt-BR" dirty="0">
                <a:solidFill>
                  <a:schemeClr val="tx1"/>
                </a:solidFill>
              </a:rPr>
              <a:t>        }</a:t>
            </a:r>
          </a:p>
          <a:p>
            <a:r>
              <a:rPr lang="pt-BR" dirty="0">
                <a:solidFill>
                  <a:schemeClr val="tx1"/>
                </a:solidFill>
              </a:rPr>
              <a:t>    }</a:t>
            </a:r>
          </a:p>
          <a:p>
            <a:r>
              <a:rPr lang="pt-BR" dirty="0">
                <a:solidFill>
                  <a:schemeClr val="tx1"/>
                </a:solidFill>
              </a:rPr>
              <a:t>    // Normalize the channel to the range [0, 255]</a:t>
            </a:r>
          </a:p>
          <a:p>
            <a:r>
              <a:rPr lang="pt-BR" dirty="0">
                <a:solidFill>
                  <a:schemeClr val="tx1"/>
                </a:solidFill>
              </a:rPr>
              <a:t>    double minVal, maxVal;</a:t>
            </a:r>
          </a:p>
          <a:p>
            <a:r>
              <a:rPr lang="pt-BR" dirty="0">
                <a:solidFill>
                  <a:schemeClr val="tx1"/>
                </a:solidFill>
              </a:rPr>
              <a:t>    cv::minMaxLoc(rotatedChannel, &amp;minVal, &amp;maxVal);</a:t>
            </a:r>
          </a:p>
          <a:p>
            <a:r>
              <a:rPr lang="pt-BR" dirty="0">
                <a:solidFill>
                  <a:schemeClr val="tx1"/>
                </a:solidFill>
              </a:rPr>
              <a:t>    rotatedChannel.convertTo(rotatedChannel, CV_8UC1, 255.0 / (maxVal - minVal), -minVal * 255.0 / (maxVal - minVal));</a:t>
            </a:r>
          </a:p>
          <a:p>
            <a:endParaRPr lang="pt-BR" dirty="0">
              <a:solidFill>
                <a:schemeClr val="tx1"/>
              </a:solidFill>
            </a:endParaRPr>
          </a:p>
          <a:p>
            <a:r>
              <a:rPr lang="pt-BR" dirty="0">
                <a:solidFill>
                  <a:schemeClr val="tx1"/>
                </a:solidFill>
              </a:rPr>
              <a:t>return rotatedChannel;</a:t>
            </a:r>
          </a:p>
          <a:p>
            <a:r>
              <a:rPr lang="pt-BR" dirty="0">
                <a:solidFill>
                  <a:schemeClr val="tx1"/>
                </a:solidFill>
              </a:rPr>
              <a:t>}</a:t>
            </a:r>
          </a:p>
          <a:p>
            <a:endParaRPr lang="pt-BR" dirty="0">
              <a:solidFill>
                <a:schemeClr val="tx1"/>
              </a:solidFill>
            </a:endParaRPr>
          </a:p>
          <a:p>
            <a:endParaRPr lang="pt-BR" dirty="0">
              <a:solidFill>
                <a:schemeClr val="tx1"/>
              </a:solidFill>
            </a:endParaRPr>
          </a:p>
          <a:p>
            <a:endParaRPr lang="pt-BR" dirty="0">
              <a:solidFill>
                <a:schemeClr val="tx1"/>
              </a:solidFill>
            </a:endParaRPr>
          </a:p>
          <a:p>
            <a:endParaRPr lang="pt-BR" dirty="0">
              <a:solidFill>
                <a:schemeClr val="tx1"/>
              </a:solidFill>
            </a:endParaRPr>
          </a:p>
        </p:txBody>
      </p:sp>
      <p:sp>
        <p:nvSpPr>
          <p:cNvPr id="10" name="Google Shape;215;p6">
            <a:extLst>
              <a:ext uri="{FF2B5EF4-FFF2-40B4-BE49-F238E27FC236}">
                <a16:creationId xmlns:a16="http://schemas.microsoft.com/office/drawing/2014/main" id="{2EDDF1DE-3885-4604-A232-01D914F3BD57}"/>
              </a:ext>
            </a:extLst>
          </p:cNvPr>
          <p:cNvSpPr txBox="1"/>
          <p:nvPr/>
        </p:nvSpPr>
        <p:spPr>
          <a:xfrm>
            <a:off x="-1" y="1118544"/>
            <a:ext cx="12192000" cy="553957"/>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lvl="0" indent="-330200" algn="just">
              <a:buClr>
                <a:srgbClr val="0E4094"/>
              </a:buClr>
              <a:buSzPts val="1600"/>
              <a:buFont typeface="Calibri"/>
              <a:buChar char="●"/>
            </a:pPr>
            <a:r>
              <a:rPr lang="en-IN" sz="1600" b="0" i="0" u="none" strike="noStrike" cap="none" dirty="0">
                <a:solidFill>
                  <a:schemeClr val="accent1">
                    <a:lumMod val="50000"/>
                  </a:schemeClr>
                </a:solidFill>
                <a:latin typeface="Calibri"/>
                <a:ea typeface="Calibri"/>
                <a:cs typeface="Calibri"/>
                <a:sym typeface="Calibri"/>
              </a:rPr>
              <a:t> 4th</a:t>
            </a:r>
            <a:r>
              <a:rPr lang="en-IN" sz="1600" dirty="0">
                <a:solidFill>
                  <a:schemeClr val="accent1">
                    <a:lumMod val="50000"/>
                  </a:schemeClr>
                </a:solidFill>
                <a:latin typeface="Calibri"/>
                <a:ea typeface="Calibri"/>
                <a:cs typeface="Calibri"/>
                <a:sym typeface="Calibri"/>
              </a:rPr>
              <a:t> </a:t>
            </a:r>
            <a:r>
              <a:rPr lang="en-IN" sz="1600" b="0" i="0" u="none" strike="noStrike" cap="none" dirty="0">
                <a:solidFill>
                  <a:schemeClr val="accent1">
                    <a:lumMod val="50000"/>
                  </a:schemeClr>
                </a:solidFill>
                <a:latin typeface="Calibri"/>
                <a:ea typeface="Calibri"/>
                <a:cs typeface="Calibri"/>
                <a:sym typeface="Calibri"/>
              </a:rPr>
              <a:t> Code  using cpp and OpenCV.</a:t>
            </a:r>
          </a:p>
          <a:p>
            <a:pPr marL="127000" lvl="0" algn="just">
              <a:buClr>
                <a:srgbClr val="0E4094"/>
              </a:buClr>
              <a:buSzPts val="1600"/>
            </a:pPr>
            <a:endParaRPr sz="1400" b="0" i="0" u="none" strike="noStrike" cap="none" dirty="0">
              <a:solidFill>
                <a:schemeClr val="accent1">
                  <a:lumMod val="50000"/>
                </a:schemeClr>
              </a:solidFill>
              <a:latin typeface="Arial"/>
              <a:ea typeface="Arial"/>
              <a:cs typeface="Arial"/>
              <a:sym typeface="Arial"/>
            </a:endParaRPr>
          </a:p>
        </p:txBody>
      </p:sp>
    </p:spTree>
    <p:extLst>
      <p:ext uri="{BB962C8B-B14F-4D97-AF65-F5344CB8AC3E}">
        <p14:creationId xmlns:p14="http://schemas.microsoft.com/office/powerpoint/2010/main" val="2793841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Hermite Expansions</a:t>
            </a:r>
          </a:p>
        </p:txBody>
      </p:sp>
      <p:sp>
        <p:nvSpPr>
          <p:cNvPr id="14" name="Rectangle 13">
            <a:extLst>
              <a:ext uri="{FF2B5EF4-FFF2-40B4-BE49-F238E27FC236}">
                <a16:creationId xmlns:a16="http://schemas.microsoft.com/office/drawing/2014/main" id="{70922B10-57EF-482C-9615-66238C2B017A}"/>
              </a:ext>
            </a:extLst>
          </p:cNvPr>
          <p:cNvSpPr/>
          <p:nvPr/>
        </p:nvSpPr>
        <p:spPr>
          <a:xfrm>
            <a:off x="313266" y="1870282"/>
            <a:ext cx="5200650" cy="3754874"/>
          </a:xfrm>
          <a:prstGeom prst="rect">
            <a:avLst/>
          </a:prstGeom>
        </p:spPr>
        <p:txBody>
          <a:bodyPr wrap="square">
            <a:spAutoFit/>
          </a:bodyPr>
          <a:lstStyle/>
          <a:p>
            <a:r>
              <a:rPr lang="pt-BR" b="1" dirty="0">
                <a:solidFill>
                  <a:schemeClr val="tx1"/>
                </a:solidFill>
              </a:rPr>
              <a:t>4. </a:t>
            </a:r>
            <a:r>
              <a:rPr lang="en-IN" b="1" dirty="0" err="1">
                <a:solidFill>
                  <a:schemeClr val="tx1"/>
                </a:solidFill>
              </a:rPr>
              <a:t>RotateImageUsingHermite</a:t>
            </a:r>
            <a:r>
              <a:rPr lang="pt-BR" b="1" dirty="0">
                <a:solidFill>
                  <a:schemeClr val="tx1"/>
                </a:solidFill>
              </a:rPr>
              <a:t>:</a:t>
            </a:r>
          </a:p>
          <a:p>
            <a:r>
              <a:rPr lang="pt-BR" b="1" dirty="0">
                <a:solidFill>
                  <a:schemeClr val="tx1"/>
                </a:solidFill>
              </a:rPr>
              <a:t> </a:t>
            </a:r>
          </a:p>
          <a:p>
            <a:r>
              <a:rPr lang="pt-BR" dirty="0">
                <a:solidFill>
                  <a:schemeClr val="tx1"/>
                </a:solidFill>
              </a:rPr>
              <a:t>cv::Mat rotateImageUsingHermite(const cv::Mat&amp; image, double angle, int order) {</a:t>
            </a:r>
          </a:p>
          <a:p>
            <a:r>
              <a:rPr lang="pt-BR" dirty="0">
                <a:solidFill>
                  <a:schemeClr val="tx1"/>
                </a:solidFill>
              </a:rPr>
              <a:t>    std::vector&lt;cv::Mat&gt; channels(3);</a:t>
            </a:r>
          </a:p>
          <a:p>
            <a:r>
              <a:rPr lang="pt-BR" dirty="0">
                <a:solidFill>
                  <a:schemeClr val="tx1"/>
                </a:solidFill>
              </a:rPr>
              <a:t>    cv::split(image, channels);  // Split the image into B, G, R channels</a:t>
            </a:r>
          </a:p>
          <a:p>
            <a:endParaRPr lang="pt-BR" dirty="0">
              <a:solidFill>
                <a:schemeClr val="tx1"/>
              </a:solidFill>
            </a:endParaRPr>
          </a:p>
          <a:p>
            <a:r>
              <a:rPr lang="pt-BR" dirty="0">
                <a:solidFill>
                  <a:schemeClr val="tx1"/>
                </a:solidFill>
              </a:rPr>
              <a:t>    // Rotate each channel separately</a:t>
            </a:r>
          </a:p>
          <a:p>
            <a:r>
              <a:rPr lang="pt-BR" dirty="0">
                <a:solidFill>
                  <a:schemeClr val="tx1"/>
                </a:solidFill>
              </a:rPr>
              <a:t>    for (int i = 0; i &lt; 3; ++i) {</a:t>
            </a:r>
          </a:p>
          <a:p>
            <a:r>
              <a:rPr lang="pt-BR" dirty="0">
                <a:solidFill>
                  <a:schemeClr val="tx1"/>
                </a:solidFill>
              </a:rPr>
              <a:t>        channels[i] = rotateChannelUsingHermite(channels[i], angle, order);</a:t>
            </a:r>
          </a:p>
          <a:p>
            <a:r>
              <a:rPr lang="pt-BR" dirty="0">
                <a:solidFill>
                  <a:schemeClr val="tx1"/>
                </a:solidFill>
              </a:rPr>
              <a:t>    }</a:t>
            </a:r>
          </a:p>
          <a:p>
            <a:r>
              <a:rPr lang="pt-BR" dirty="0">
                <a:solidFill>
                  <a:schemeClr val="tx1"/>
                </a:solidFill>
              </a:rPr>
              <a:t>    cv::Mat rotatedImage;</a:t>
            </a:r>
          </a:p>
          <a:p>
            <a:r>
              <a:rPr lang="pt-BR" dirty="0">
                <a:solidFill>
                  <a:schemeClr val="tx1"/>
                </a:solidFill>
              </a:rPr>
              <a:t>    cv::merge(channels, rotatedImage); </a:t>
            </a:r>
          </a:p>
          <a:p>
            <a:r>
              <a:rPr lang="pt-BR" dirty="0">
                <a:solidFill>
                  <a:schemeClr val="tx1"/>
                </a:solidFill>
              </a:rPr>
              <a:t>    return rotatedImage;</a:t>
            </a:r>
          </a:p>
          <a:p>
            <a:r>
              <a:rPr lang="pt-BR" dirty="0">
                <a:solidFill>
                  <a:schemeClr val="tx1"/>
                </a:solidFill>
              </a:rPr>
              <a:t>}</a:t>
            </a:r>
          </a:p>
        </p:txBody>
      </p:sp>
      <p:sp>
        <p:nvSpPr>
          <p:cNvPr id="11" name="Rectangle 10">
            <a:extLst>
              <a:ext uri="{FF2B5EF4-FFF2-40B4-BE49-F238E27FC236}">
                <a16:creationId xmlns:a16="http://schemas.microsoft.com/office/drawing/2014/main" id="{6CB05CA0-C52B-4A8B-922C-3F78FC0562BB}"/>
              </a:ext>
            </a:extLst>
          </p:cNvPr>
          <p:cNvSpPr/>
          <p:nvPr/>
        </p:nvSpPr>
        <p:spPr>
          <a:xfrm>
            <a:off x="6003654" y="2350470"/>
            <a:ext cx="1348863" cy="523220"/>
          </a:xfrm>
          <a:prstGeom prst="rect">
            <a:avLst/>
          </a:prstGeom>
        </p:spPr>
        <p:txBody>
          <a:bodyPr wrap="square">
            <a:spAutoFit/>
          </a:bodyPr>
          <a:lstStyle/>
          <a:p>
            <a:r>
              <a:rPr lang="pt-BR" dirty="0">
                <a:solidFill>
                  <a:schemeClr val="tx1"/>
                </a:solidFill>
              </a:rPr>
              <a:t>Original Image</a:t>
            </a:r>
          </a:p>
          <a:p>
            <a:endParaRPr lang="pt-BR" dirty="0">
              <a:solidFill>
                <a:schemeClr val="tx1"/>
              </a:solidFill>
            </a:endParaRPr>
          </a:p>
        </p:txBody>
      </p:sp>
      <p:sp>
        <p:nvSpPr>
          <p:cNvPr id="13" name="Rectangle 12">
            <a:extLst>
              <a:ext uri="{FF2B5EF4-FFF2-40B4-BE49-F238E27FC236}">
                <a16:creationId xmlns:a16="http://schemas.microsoft.com/office/drawing/2014/main" id="{9AE51C8D-A1DB-46B1-951D-A0C1F4FA8499}"/>
              </a:ext>
            </a:extLst>
          </p:cNvPr>
          <p:cNvSpPr/>
          <p:nvPr/>
        </p:nvSpPr>
        <p:spPr>
          <a:xfrm>
            <a:off x="8967773" y="2131892"/>
            <a:ext cx="2419350" cy="738664"/>
          </a:xfrm>
          <a:prstGeom prst="rect">
            <a:avLst/>
          </a:prstGeom>
        </p:spPr>
        <p:txBody>
          <a:bodyPr wrap="square">
            <a:spAutoFit/>
          </a:bodyPr>
          <a:lstStyle/>
          <a:p>
            <a:r>
              <a:rPr lang="pt-BR" dirty="0">
                <a:solidFill>
                  <a:schemeClr val="tx1"/>
                </a:solidFill>
              </a:rPr>
              <a:t>Rotated Image using Hermite Expansion</a:t>
            </a:r>
          </a:p>
          <a:p>
            <a:endParaRPr lang="pt-BR" dirty="0">
              <a:solidFill>
                <a:schemeClr val="tx1"/>
              </a:solidFill>
            </a:endParaRPr>
          </a:p>
        </p:txBody>
      </p:sp>
      <p:pic>
        <p:nvPicPr>
          <p:cNvPr id="15" name="Picture 14">
            <a:extLst>
              <a:ext uri="{FF2B5EF4-FFF2-40B4-BE49-F238E27FC236}">
                <a16:creationId xmlns:a16="http://schemas.microsoft.com/office/drawing/2014/main" id="{6264D60B-E936-4924-9481-559449CE5C05}"/>
              </a:ext>
            </a:extLst>
          </p:cNvPr>
          <p:cNvPicPr>
            <a:picLocks noChangeAspect="1"/>
          </p:cNvPicPr>
          <p:nvPr/>
        </p:nvPicPr>
        <p:blipFill>
          <a:blip r:embed="rId4"/>
          <a:stretch>
            <a:fillRect/>
          </a:stretch>
        </p:blipFill>
        <p:spPr>
          <a:xfrm>
            <a:off x="8948723" y="2870556"/>
            <a:ext cx="2438400" cy="2438400"/>
          </a:xfrm>
          <a:prstGeom prst="rect">
            <a:avLst/>
          </a:prstGeom>
        </p:spPr>
      </p:pic>
      <p:pic>
        <p:nvPicPr>
          <p:cNvPr id="17" name="Picture 16">
            <a:extLst>
              <a:ext uri="{FF2B5EF4-FFF2-40B4-BE49-F238E27FC236}">
                <a16:creationId xmlns:a16="http://schemas.microsoft.com/office/drawing/2014/main" id="{E58329B9-B981-4DDD-8DE5-BB052C991C8F}"/>
              </a:ext>
            </a:extLst>
          </p:cNvPr>
          <p:cNvPicPr>
            <a:picLocks noChangeAspect="1"/>
          </p:cNvPicPr>
          <p:nvPr/>
        </p:nvPicPr>
        <p:blipFill>
          <a:blip r:embed="rId5"/>
          <a:stretch>
            <a:fillRect/>
          </a:stretch>
        </p:blipFill>
        <p:spPr>
          <a:xfrm>
            <a:off x="5702695" y="2870556"/>
            <a:ext cx="2438400" cy="2438400"/>
          </a:xfrm>
          <a:prstGeom prst="rect">
            <a:avLst/>
          </a:prstGeom>
        </p:spPr>
      </p:pic>
      <p:sp>
        <p:nvSpPr>
          <p:cNvPr id="16" name="Google Shape;215;p6">
            <a:extLst>
              <a:ext uri="{FF2B5EF4-FFF2-40B4-BE49-F238E27FC236}">
                <a16:creationId xmlns:a16="http://schemas.microsoft.com/office/drawing/2014/main" id="{2FCBDA57-A72A-466D-ACA4-2E3D95B63CC3}"/>
              </a:ext>
            </a:extLst>
          </p:cNvPr>
          <p:cNvSpPr txBox="1"/>
          <p:nvPr/>
        </p:nvSpPr>
        <p:spPr>
          <a:xfrm>
            <a:off x="-1" y="1118544"/>
            <a:ext cx="12192000" cy="553957"/>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lvl="0" indent="-330200" algn="just">
              <a:buClr>
                <a:srgbClr val="0E4094"/>
              </a:buClr>
              <a:buSzPts val="1600"/>
              <a:buFont typeface="Calibri"/>
              <a:buChar char="●"/>
            </a:pPr>
            <a:r>
              <a:rPr lang="en-IN" sz="1600" b="0" i="0" u="none" strike="noStrike" cap="none" dirty="0">
                <a:solidFill>
                  <a:schemeClr val="accent1">
                    <a:lumMod val="50000"/>
                  </a:schemeClr>
                </a:solidFill>
                <a:latin typeface="Calibri"/>
                <a:ea typeface="Calibri"/>
                <a:cs typeface="Calibri"/>
                <a:sym typeface="Calibri"/>
              </a:rPr>
              <a:t> 2nd</a:t>
            </a:r>
            <a:r>
              <a:rPr lang="en-IN" sz="1600" dirty="0">
                <a:solidFill>
                  <a:schemeClr val="accent1">
                    <a:lumMod val="50000"/>
                  </a:schemeClr>
                </a:solidFill>
                <a:latin typeface="Calibri"/>
                <a:ea typeface="Calibri"/>
                <a:cs typeface="Calibri"/>
                <a:sym typeface="Calibri"/>
              </a:rPr>
              <a:t> </a:t>
            </a:r>
            <a:r>
              <a:rPr lang="en-IN" sz="1600" b="0" i="0" u="none" strike="noStrike" cap="none" dirty="0">
                <a:solidFill>
                  <a:schemeClr val="accent1">
                    <a:lumMod val="50000"/>
                  </a:schemeClr>
                </a:solidFill>
                <a:latin typeface="Calibri"/>
                <a:ea typeface="Calibri"/>
                <a:cs typeface="Calibri"/>
                <a:sym typeface="Calibri"/>
              </a:rPr>
              <a:t> Code  using cpp and OpenCV.</a:t>
            </a:r>
          </a:p>
          <a:p>
            <a:pPr marL="127000" lvl="0" algn="just">
              <a:buClr>
                <a:srgbClr val="0E4094"/>
              </a:buClr>
              <a:buSzPts val="1600"/>
            </a:pPr>
            <a:endParaRPr sz="1400" b="0" i="0" u="none" strike="noStrike" cap="none" dirty="0">
              <a:solidFill>
                <a:schemeClr val="accent1">
                  <a:lumMod val="50000"/>
                </a:schemeClr>
              </a:solidFill>
              <a:latin typeface="Arial"/>
              <a:ea typeface="Arial"/>
              <a:cs typeface="Arial"/>
              <a:sym typeface="Arial"/>
            </a:endParaRPr>
          </a:p>
        </p:txBody>
      </p:sp>
    </p:spTree>
    <p:extLst>
      <p:ext uri="{BB962C8B-B14F-4D97-AF65-F5344CB8AC3E}">
        <p14:creationId xmlns:p14="http://schemas.microsoft.com/office/powerpoint/2010/main" val="1240501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055" y="1323975"/>
            <a:ext cx="3931920" cy="631825"/>
          </a:xfrm>
        </p:spPr>
        <p:txBody>
          <a:bodyPr/>
          <a:lstStyle/>
          <a:p>
            <a:r>
              <a:rPr lang="en-US"/>
              <a:t>Time Consumption:-</a:t>
            </a:r>
          </a:p>
        </p:txBody>
      </p:sp>
      <p:pic>
        <p:nvPicPr>
          <p:cNvPr id="14" name="Picture Placeholder 13" descr="Screenshot 2024-06-21 003400"/>
          <p:cNvPicPr>
            <a:picLocks noGrp="1" noChangeAspect="1"/>
          </p:cNvPicPr>
          <p:nvPr>
            <p:ph type="pic" idx="2"/>
          </p:nvPr>
        </p:nvPicPr>
        <p:blipFill>
          <a:blip r:embed="rId5"/>
          <a:stretch>
            <a:fillRect/>
          </a:stretch>
        </p:blipFill>
        <p:spPr>
          <a:xfrm>
            <a:off x="1056005" y="2089086"/>
            <a:ext cx="7014845" cy="1513840"/>
          </a:xfrm>
          <a:prstGeom prst="rect">
            <a:avLst/>
          </a:prstGeom>
        </p:spPr>
      </p:pic>
      <p:pic>
        <p:nvPicPr>
          <p:cNvPr id="214" name="Google Shape;214;p6"/>
          <p:cNvPicPr preferRelativeResize="0"/>
          <p:nvPr>
            <p:custDataLst>
              <p:tags r:id="rId1"/>
            </p:custDataLst>
          </p:nvPr>
        </p:nvPicPr>
        <p:blipFill rotWithShape="1">
          <a:blip r:embed="rId6"/>
          <a:srcRect l="4529" t="20267" r="4173" b="26840"/>
          <a:stretch>
            <a:fillRect/>
          </a:stretch>
        </p:blipFill>
        <p:spPr>
          <a:xfrm>
            <a:off x="10942081" y="105045"/>
            <a:ext cx="1249918" cy="474910"/>
          </a:xfrm>
          <a:prstGeom prst="rect">
            <a:avLst/>
          </a:prstGeom>
          <a:noFill/>
          <a:ln>
            <a:noFill/>
          </a:ln>
        </p:spPr>
      </p:pic>
      <p:sp>
        <p:nvSpPr>
          <p:cNvPr id="9" name="Title 1"/>
          <p:cNvSpPr>
            <a:spLocks noGrp="1"/>
          </p:cNvSpPr>
          <p:nvPr>
            <p:custDataLst>
              <p:tags r:id="rId2"/>
            </p:custDataLst>
          </p:nvPr>
        </p:nvSpPr>
        <p:spPr>
          <a:xfrm>
            <a:off x="635000" y="34925"/>
            <a:ext cx="9191625" cy="770255"/>
          </a:xfrm>
          <a:prstGeom prst="rect">
            <a:avLst/>
          </a:prstGeom>
          <a:noFill/>
          <a:ln>
            <a:noFill/>
          </a:ln>
        </p:spPr>
        <p:txBody>
          <a:bodyPr wrap="square" lIns="91425" tIns="45700" rIns="91425" bIns="45700" anchor="b" anchorCtr="0">
            <a:normAutofit fontScale="8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t>Image rotation with Hermite Expansion using Cpp and OpenCV</a:t>
            </a:r>
          </a:p>
        </p:txBody>
      </p:sp>
      <p:sp>
        <p:nvSpPr>
          <p:cNvPr id="16" name="Text Placeholder 3"/>
          <p:cNvSpPr>
            <a:spLocks noGrp="1"/>
          </p:cNvSpPr>
          <p:nvPr>
            <p:custDataLst>
              <p:tags r:id="rId3"/>
            </p:custDataLst>
          </p:nvPr>
        </p:nvSpPr>
        <p:spPr>
          <a:xfrm>
            <a:off x="313055" y="4111625"/>
            <a:ext cx="7498715" cy="1100455"/>
          </a:xfrm>
          <a:prstGeom prst="rect">
            <a:avLst/>
          </a:prstGeom>
          <a:noFill/>
          <a:ln>
            <a:noFill/>
          </a:ln>
        </p:spPr>
        <p:txBody>
          <a:bodyPr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sz="1800" dirty="0"/>
              <a:t>Avg time of image rotation using </a:t>
            </a:r>
            <a:r>
              <a:rPr lang="en-US" sz="1800" dirty="0" err="1"/>
              <a:t>hermite</a:t>
            </a:r>
            <a:r>
              <a:rPr lang="en-US" sz="1800" dirty="0"/>
              <a:t> expansions is </a:t>
            </a:r>
            <a:r>
              <a:rPr lang="en-US" sz="1800" dirty="0" err="1"/>
              <a:t>approx</a:t>
            </a:r>
            <a:r>
              <a:rPr lang="en-US" sz="1800" dirty="0">
                <a:solidFill>
                  <a:srgbClr val="FF0000"/>
                </a:solidFill>
              </a:rPr>
              <a:t> 0.602 sec</a:t>
            </a:r>
            <a:endParaRPr lang="en-US" sz="1800" dirty="0"/>
          </a:p>
          <a:p>
            <a:r>
              <a:rPr lang="en-US" sz="1800" dirty="0"/>
              <a:t>Avg time of  </a:t>
            </a:r>
            <a:r>
              <a:rPr lang="en-US" sz="1800" dirty="0" err="1"/>
              <a:t>wrap_affinefunction</a:t>
            </a:r>
            <a:r>
              <a:rPr lang="en-US" sz="1800" dirty="0"/>
              <a:t> is </a:t>
            </a:r>
            <a:r>
              <a:rPr lang="en-US" sz="1800" dirty="0" err="1"/>
              <a:t>approx</a:t>
            </a:r>
            <a:r>
              <a:rPr lang="en-US" sz="1800" dirty="0">
                <a:solidFill>
                  <a:srgbClr val="FF0000"/>
                </a:solidFill>
              </a:rPr>
              <a:t> 0.572 sec</a:t>
            </a:r>
          </a:p>
          <a:p>
            <a:r>
              <a:rPr lang="en-US" sz="1800" dirty="0">
                <a:solidFill>
                  <a:schemeClr val="tx1"/>
                </a:solidFill>
              </a:rPr>
              <a:t>Difference</a:t>
            </a:r>
            <a:r>
              <a:rPr lang="en-US" sz="1800" dirty="0">
                <a:solidFill>
                  <a:srgbClr val="FF0000"/>
                </a:solidFill>
              </a:rPr>
              <a:t> </a:t>
            </a:r>
            <a:r>
              <a:rPr lang="en-US" sz="1800" dirty="0">
                <a:solidFill>
                  <a:schemeClr val="tx1"/>
                </a:solidFill>
              </a:rPr>
              <a:t>:  </a:t>
            </a:r>
            <a:r>
              <a:rPr lang="en-US" sz="1800" dirty="0">
                <a:solidFill>
                  <a:srgbClr val="FF0000"/>
                </a:solidFill>
              </a:rPr>
              <a:t>0.03 sec</a:t>
            </a:r>
          </a:p>
        </p:txBody>
      </p:sp>
      <p:pic>
        <p:nvPicPr>
          <p:cNvPr id="18" name="Picture 17" descr="Screenshot 2024-06-21 004446"/>
          <p:cNvPicPr>
            <a:picLocks noChangeAspect="1"/>
          </p:cNvPicPr>
          <p:nvPr/>
        </p:nvPicPr>
        <p:blipFill>
          <a:blip r:embed="rId7"/>
          <a:stretch>
            <a:fillRect/>
          </a:stretch>
        </p:blipFill>
        <p:spPr>
          <a:xfrm>
            <a:off x="6370320" y="4425315"/>
            <a:ext cx="5707380" cy="1256665"/>
          </a:xfrm>
          <a:prstGeom prst="rect">
            <a:avLst/>
          </a:prstGeom>
        </p:spPr>
      </p:pic>
      <p:sp>
        <p:nvSpPr>
          <p:cNvPr id="19" name="Text Box 18"/>
          <p:cNvSpPr txBox="1"/>
          <p:nvPr/>
        </p:nvSpPr>
        <p:spPr>
          <a:xfrm>
            <a:off x="7643812" y="5831263"/>
            <a:ext cx="4064000" cy="306705"/>
          </a:xfrm>
          <a:prstGeom prst="rect">
            <a:avLst/>
          </a:prstGeom>
          <a:noFill/>
        </p:spPr>
        <p:txBody>
          <a:bodyPr wrap="square" rtlCol="0">
            <a:spAutoFit/>
          </a:bodyPr>
          <a:lstStyle/>
          <a:p>
            <a:r>
              <a:rPr lang="en-US" dirty="0">
                <a:solidFill>
                  <a:schemeClr val="tx1"/>
                </a:solidFill>
              </a:rPr>
              <a:t>Time of the rotation of image Tree (Best result)</a:t>
            </a:r>
          </a:p>
        </p:txBody>
      </p:sp>
      <p:sp>
        <p:nvSpPr>
          <p:cNvPr id="12" name="Google Shape;185;p27">
            <a:extLst>
              <a:ext uri="{FF2B5EF4-FFF2-40B4-BE49-F238E27FC236}">
                <a16:creationId xmlns:a16="http://schemas.microsoft.com/office/drawing/2014/main" id="{75A6BB0A-A0CF-4918-A5C7-C30F963A069C}"/>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21, 2024</a:t>
            </a:r>
          </a:p>
        </p:txBody>
      </p:sp>
      <p:sp>
        <p:nvSpPr>
          <p:cNvPr id="13" name="Google Shape;99;p17">
            <a:extLst>
              <a:ext uri="{FF2B5EF4-FFF2-40B4-BE49-F238E27FC236}">
                <a16:creationId xmlns:a16="http://schemas.microsoft.com/office/drawing/2014/main" id="{5A306A21-1FE5-4F34-8B6D-6016E8F52F1A}"/>
              </a:ext>
            </a:extLst>
          </p:cNvPr>
          <p:cNvSpPr txBox="1">
            <a:spLocks/>
          </p:cNvSpPr>
          <p:nvPr/>
        </p:nvSpPr>
        <p:spPr>
          <a:xfrm>
            <a:off x="115888" y="597712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err="1"/>
              <a:t>Subhadeep</a:t>
            </a:r>
            <a:r>
              <a:rPr lang="en-IN" sz="2666" dirty="0"/>
              <a:t> Bhadra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7"/>
          <p:cNvSpPr txBox="1">
            <a:spLocks noGrp="1"/>
          </p:cNvSpPr>
          <p:nvPr>
            <p:ph type="body" idx="1"/>
          </p:nvPr>
        </p:nvSpPr>
        <p:spPr>
          <a:xfrm>
            <a:off x="2196548" y="526774"/>
            <a:ext cx="9157252" cy="5650189"/>
          </a:xfrm>
          <a:prstGeom prst="rect">
            <a:avLst/>
          </a:prstGeom>
          <a:noFill/>
          <a:ln>
            <a:noFill/>
          </a:ln>
        </p:spPr>
        <p:txBody>
          <a:bodyPr spcFirstLastPara="1" wrap="square" lIns="91425" tIns="45700" rIns="91425" bIns="45700" anchor="ctr" anchorCtr="0">
            <a:noAutofit/>
          </a:bodyPr>
          <a:lstStyle/>
          <a:p>
            <a:pPr marL="0" lvl="0" indent="0" algn="ctr">
              <a:spcBef>
                <a:spcPts val="0"/>
              </a:spcBef>
              <a:buClr>
                <a:schemeClr val="accent1"/>
              </a:buClr>
              <a:buSzPts val="13800"/>
              <a:buNone/>
            </a:pPr>
            <a:r>
              <a:rPr lang="en-IN" sz="6000" dirty="0">
                <a:solidFill>
                  <a:schemeClr val="accent1"/>
                </a:solidFill>
                <a:latin typeface="Cambria" panose="02040503050406030204" pitchFamily="18" charset="0"/>
                <a:ea typeface="Cambria" panose="02040503050406030204" pitchFamily="18" charset="0"/>
                <a:cs typeface="Arial" panose="020B0604020202020204" pitchFamily="34" charset="0"/>
                <a:sym typeface="Pinyon Script"/>
              </a:rPr>
              <a:t>Bresenham algorithm</a:t>
            </a:r>
            <a:endParaRPr sz="6000" dirty="0">
              <a:solidFill>
                <a:schemeClr val="accent1"/>
              </a:solidFill>
              <a:latin typeface="Cambria" panose="02040503050406030204" pitchFamily="18" charset="0"/>
              <a:ea typeface="Cambria" panose="02040503050406030204" pitchFamily="18" charset="0"/>
              <a:cs typeface="Arial" panose="020B0604020202020204" pitchFamily="34" charset="0"/>
              <a:sym typeface="Pinyon Script"/>
            </a:endParaRPr>
          </a:p>
        </p:txBody>
      </p:sp>
      <p:sp>
        <p:nvSpPr>
          <p:cNvPr id="222" name="Google Shape;222;p7"/>
          <p:cNvSpPr/>
          <p:nvPr/>
        </p:nvSpPr>
        <p:spPr>
          <a:xfrm>
            <a:off x="764740" y="-24610"/>
            <a:ext cx="984547" cy="688261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3" name="Google Shape;223;p7"/>
          <p:cNvSpPr/>
          <p:nvPr/>
        </p:nvSpPr>
        <p:spPr>
          <a:xfrm>
            <a:off x="0" y="0"/>
            <a:ext cx="616225" cy="6857999"/>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17594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234315"/>
            <a:ext cx="3931920" cy="628015"/>
          </a:xfrm>
        </p:spPr>
        <p:txBody>
          <a:bodyPr>
            <a:normAutofit fontScale="90000"/>
          </a:bodyPr>
          <a:lstStyle/>
          <a:p>
            <a:r>
              <a:rPr lang="en-US" dirty="0" err="1"/>
              <a:t>Bresenham</a:t>
            </a:r>
            <a:r>
              <a:rPr lang="en-US" dirty="0"/>
              <a:t> algorithm</a:t>
            </a:r>
          </a:p>
        </p:txBody>
      </p:sp>
      <p:sp>
        <p:nvSpPr>
          <p:cNvPr id="4" name="Text Placeholder 3"/>
          <p:cNvSpPr>
            <a:spLocks noGrp="1"/>
          </p:cNvSpPr>
          <p:nvPr>
            <p:ph type="body" idx="1"/>
          </p:nvPr>
        </p:nvSpPr>
        <p:spPr>
          <a:xfrm>
            <a:off x="868680" y="1374775"/>
            <a:ext cx="5188268" cy="1024890"/>
          </a:xfrm>
        </p:spPr>
        <p:txBody>
          <a:bodyPr/>
          <a:lstStyle/>
          <a:p>
            <a:r>
              <a:rPr lang="en-US" dirty="0">
                <a:solidFill>
                  <a:schemeClr val="tx1">
                    <a:lumMod val="85000"/>
                  </a:schemeClr>
                </a:solidFill>
              </a:rPr>
              <a:t> It determines the intermediate points that should be plotted to form a close approximation to a straight line between the start and end points. </a:t>
            </a:r>
          </a:p>
        </p:txBody>
      </p:sp>
      <p:pic>
        <p:nvPicPr>
          <p:cNvPr id="214" name="Google Shape;214;p6"/>
          <p:cNvPicPr preferRelativeResize="0"/>
          <p:nvPr>
            <p:custDataLst>
              <p:tags r:id="rId1"/>
            </p:custDataLst>
          </p:nvPr>
        </p:nvPicPr>
        <p:blipFill rotWithShape="1">
          <a:blip r:embed="rId3"/>
          <a:srcRect l="4529" t="20267" r="4173" b="26840"/>
          <a:stretch>
            <a:fillRect/>
          </a:stretch>
        </p:blipFill>
        <p:spPr>
          <a:xfrm>
            <a:off x="10942081" y="105045"/>
            <a:ext cx="1249918" cy="474910"/>
          </a:xfrm>
          <a:prstGeom prst="rect">
            <a:avLst/>
          </a:prstGeom>
          <a:noFill/>
          <a:ln>
            <a:noFill/>
          </a:ln>
        </p:spPr>
      </p:pic>
      <p:pic>
        <p:nvPicPr>
          <p:cNvPr id="9" name="Picture 8" descr="Screenshot 2024-06-25 011211"/>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9595" t="6979" r="6473" b="16535"/>
          <a:stretch/>
        </p:blipFill>
        <p:spPr>
          <a:xfrm>
            <a:off x="952976" y="2399665"/>
            <a:ext cx="6015037" cy="2825750"/>
          </a:xfrm>
          <a:prstGeom prst="rect">
            <a:avLst/>
          </a:prstGeom>
        </p:spPr>
      </p:pic>
      <p:pic>
        <p:nvPicPr>
          <p:cNvPr id="10" name="Picture 9" descr="Screenshot 2024-06-25 011756"/>
          <p:cNvPicPr>
            <a:picLocks noChangeAspect="1"/>
          </p:cNvPicPr>
          <p:nvPr/>
        </p:nvPicPr>
        <p:blipFill>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Lst>
          </a:blip>
          <a:stretch>
            <a:fillRect/>
          </a:stretch>
        </p:blipFill>
        <p:spPr>
          <a:xfrm>
            <a:off x="7555744" y="2528887"/>
            <a:ext cx="3695289" cy="2696527"/>
          </a:xfrm>
          <a:prstGeom prst="rect">
            <a:avLst/>
          </a:prstGeom>
        </p:spPr>
      </p:pic>
      <p:sp>
        <p:nvSpPr>
          <p:cNvPr id="11" name="Google Shape;185;p27">
            <a:extLst>
              <a:ext uri="{FF2B5EF4-FFF2-40B4-BE49-F238E27FC236}">
                <a16:creationId xmlns:a16="http://schemas.microsoft.com/office/drawing/2014/main" id="{71A3305B-CC7B-42F7-95E8-57EBF4D85403}"/>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25, 2024</a:t>
            </a:r>
          </a:p>
        </p:txBody>
      </p:sp>
      <p:sp>
        <p:nvSpPr>
          <p:cNvPr id="12" name="Google Shape;99;p17">
            <a:extLst>
              <a:ext uri="{FF2B5EF4-FFF2-40B4-BE49-F238E27FC236}">
                <a16:creationId xmlns:a16="http://schemas.microsoft.com/office/drawing/2014/main" id="{BB206159-DEBD-401E-90F7-450F81592E86}"/>
              </a:ext>
            </a:extLst>
          </p:cNvPr>
          <p:cNvSpPr txBox="1">
            <a:spLocks/>
          </p:cNvSpPr>
          <p:nvPr/>
        </p:nvSpPr>
        <p:spPr>
          <a:xfrm>
            <a:off x="115888" y="597712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err="1"/>
              <a:t>Subhadeep</a:t>
            </a:r>
            <a:r>
              <a:rPr lang="en-IN" sz="2666" dirty="0"/>
              <a:t> Bhadra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144145"/>
            <a:ext cx="5488940" cy="588010"/>
          </a:xfrm>
        </p:spPr>
        <p:txBody>
          <a:bodyPr>
            <a:normAutofit/>
          </a:bodyPr>
          <a:lstStyle/>
          <a:p>
            <a:r>
              <a:rPr lang="en-US"/>
              <a:t>Approach</a:t>
            </a:r>
          </a:p>
        </p:txBody>
      </p:sp>
      <p:sp>
        <p:nvSpPr>
          <p:cNvPr id="4" name="Text Placeholder 3"/>
          <p:cNvSpPr>
            <a:spLocks noGrp="1"/>
          </p:cNvSpPr>
          <p:nvPr>
            <p:ph type="body" idx="1"/>
          </p:nvPr>
        </p:nvSpPr>
        <p:spPr>
          <a:xfrm>
            <a:off x="840105" y="2194560"/>
            <a:ext cx="10527030" cy="2959735"/>
          </a:xfrm>
        </p:spPr>
        <p:txBody>
          <a:bodyPr/>
          <a:lstStyle/>
          <a:p>
            <a:pPr marL="514350" indent="-285750">
              <a:buFont typeface="Wingdings" panose="05000000000000000000" charset="0"/>
              <a:buChar char="o"/>
            </a:pPr>
            <a:r>
              <a:rPr lang="en-US" sz="1800" dirty="0"/>
              <a:t>At first we have to find all the points lying between the staring point (X0,Y0) and the end points (</a:t>
            </a:r>
            <a:r>
              <a:rPr lang="en-US" sz="1800" dirty="0" err="1"/>
              <a:t>Xn,Yn</a:t>
            </a:r>
            <a:r>
              <a:rPr lang="en-US" sz="1800" dirty="0"/>
              <a:t>) with the </a:t>
            </a:r>
            <a:r>
              <a:rPr lang="en-US" sz="1800" dirty="0" err="1"/>
              <a:t>bresenham</a:t>
            </a:r>
            <a:r>
              <a:rPr lang="en-US" sz="1800" dirty="0"/>
              <a:t> algorithm and store it in a data-structure.</a:t>
            </a:r>
          </a:p>
          <a:p>
            <a:pPr marL="514350" indent="-285750">
              <a:buFont typeface="Wingdings" panose="05000000000000000000" charset="0"/>
              <a:buChar char="o"/>
            </a:pPr>
            <a:r>
              <a:rPr lang="en-US" sz="1800" dirty="0">
                <a:sym typeface="+mn-ea"/>
              </a:rPr>
              <a:t>After getting all the coordinates between the two respective points, we can use the rotation matrix to rotate the pixels and find the new x and y.</a:t>
            </a:r>
          </a:p>
          <a:p>
            <a:pPr marL="514350" indent="-285750">
              <a:buFont typeface="Wingdings" panose="05000000000000000000" charset="0"/>
              <a:buChar char="o"/>
            </a:pPr>
            <a:r>
              <a:rPr lang="en-US" sz="1800" dirty="0"/>
              <a:t>Lastly We can use the interpolation if there is any pixel is missing  after rotation.</a:t>
            </a:r>
          </a:p>
          <a:p>
            <a:endParaRPr lang="en-US" sz="1800" dirty="0"/>
          </a:p>
        </p:txBody>
      </p:sp>
      <p:sp>
        <p:nvSpPr>
          <p:cNvPr id="211" name="Google Shape;211;p6"/>
          <p:cNvSpPr/>
          <p:nvPr>
            <p:custDataLst>
              <p:tags r:id="rId1"/>
            </p:custDataLst>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3" name="Google Shape;213;p6"/>
          <p:cNvSpPr/>
          <p:nvPr>
            <p:custDataLst>
              <p:tags r:id="rId2"/>
            </p:custDataLst>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4" name="Google Shape;214;p6"/>
          <p:cNvPicPr preferRelativeResize="0"/>
          <p:nvPr>
            <p:custDataLst>
              <p:tags r:id="rId3"/>
            </p:custDataLst>
          </p:nvPr>
        </p:nvPicPr>
        <p:blipFill rotWithShape="1">
          <a:blip r:embed="rId5"/>
          <a:srcRect l="4529" t="20267" r="4173" b="26840"/>
          <a:stretch>
            <a:fillRect/>
          </a:stretch>
        </p:blipFill>
        <p:spPr>
          <a:xfrm>
            <a:off x="10942081" y="105045"/>
            <a:ext cx="1249918" cy="4749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a:t>
            </a:r>
            <a:r>
              <a:rPr lang="en-US" sz="3200" b="1" dirty="0" err="1">
                <a:solidFill>
                  <a:schemeClr val="dk1"/>
                </a:solidFill>
              </a:rPr>
              <a:t>Bresenham</a:t>
            </a:r>
            <a:r>
              <a:rPr lang="en-US" sz="3200" b="1" dirty="0">
                <a:solidFill>
                  <a:schemeClr val="dk1"/>
                </a:solidFill>
              </a:rPr>
              <a:t> line algorithm</a:t>
            </a:r>
          </a:p>
        </p:txBody>
      </p:sp>
      <p:sp>
        <p:nvSpPr>
          <p:cNvPr id="11" name="Rectangle 10">
            <a:extLst>
              <a:ext uri="{FF2B5EF4-FFF2-40B4-BE49-F238E27FC236}">
                <a16:creationId xmlns:a16="http://schemas.microsoft.com/office/drawing/2014/main" id="{6CB05CA0-C52B-4A8B-922C-3F78FC0562BB}"/>
              </a:ext>
            </a:extLst>
          </p:cNvPr>
          <p:cNvSpPr/>
          <p:nvPr/>
        </p:nvSpPr>
        <p:spPr>
          <a:xfrm>
            <a:off x="6366390" y="1870282"/>
            <a:ext cx="5200650" cy="954107"/>
          </a:xfrm>
          <a:prstGeom prst="rect">
            <a:avLst/>
          </a:prstGeom>
        </p:spPr>
        <p:txBody>
          <a:bodyPr wrap="square">
            <a:spAutoFit/>
          </a:bodyPr>
          <a:lstStyle/>
          <a:p>
            <a:endParaRPr lang="pt-BR" dirty="0"/>
          </a:p>
          <a:p>
            <a:endParaRPr lang="pt-BR" dirty="0"/>
          </a:p>
          <a:p>
            <a:endParaRPr lang="pt-BR" dirty="0"/>
          </a:p>
          <a:p>
            <a:endParaRPr lang="pt-BR" dirty="0"/>
          </a:p>
        </p:txBody>
      </p:sp>
      <p:sp>
        <p:nvSpPr>
          <p:cNvPr id="2" name="Rectangle 1">
            <a:extLst>
              <a:ext uri="{FF2B5EF4-FFF2-40B4-BE49-F238E27FC236}">
                <a16:creationId xmlns:a16="http://schemas.microsoft.com/office/drawing/2014/main" id="{DB729D79-0370-4F2D-A652-A958F7FFC8D1}"/>
              </a:ext>
            </a:extLst>
          </p:cNvPr>
          <p:cNvSpPr/>
          <p:nvPr/>
        </p:nvSpPr>
        <p:spPr>
          <a:xfrm>
            <a:off x="5918715" y="1870282"/>
            <a:ext cx="6096000" cy="307777"/>
          </a:xfrm>
          <a:prstGeom prst="rect">
            <a:avLst/>
          </a:prstGeom>
        </p:spPr>
        <p:txBody>
          <a:bodyPr>
            <a:spAutoFit/>
          </a:bodyPr>
          <a:lstStyle/>
          <a:p>
            <a:endParaRPr lang="en-IN" dirty="0"/>
          </a:p>
        </p:txBody>
      </p:sp>
      <p:sp>
        <p:nvSpPr>
          <p:cNvPr id="3" name="Rectangle 2">
            <a:extLst>
              <a:ext uri="{FF2B5EF4-FFF2-40B4-BE49-F238E27FC236}">
                <a16:creationId xmlns:a16="http://schemas.microsoft.com/office/drawing/2014/main" id="{F3ECCB15-A867-4864-A27A-50782751F965}"/>
              </a:ext>
            </a:extLst>
          </p:cNvPr>
          <p:cNvSpPr/>
          <p:nvPr/>
        </p:nvSpPr>
        <p:spPr>
          <a:xfrm>
            <a:off x="429426" y="1891636"/>
            <a:ext cx="6096000" cy="4832092"/>
          </a:xfrm>
          <a:prstGeom prst="rect">
            <a:avLst/>
          </a:prstGeom>
        </p:spPr>
        <p:txBody>
          <a:bodyPr>
            <a:spAutoFit/>
          </a:bodyPr>
          <a:lstStyle/>
          <a:p>
            <a:r>
              <a:rPr lang="en-IN" dirty="0">
                <a:solidFill>
                  <a:schemeClr val="tx1">
                    <a:lumMod val="85000"/>
                  </a:schemeClr>
                </a:solidFill>
              </a:rPr>
              <a:t>std::vector&lt;cv::Point&gt; </a:t>
            </a:r>
            <a:r>
              <a:rPr lang="en-IN" dirty="0" err="1">
                <a:solidFill>
                  <a:schemeClr val="tx1">
                    <a:lumMod val="85000"/>
                  </a:schemeClr>
                </a:solidFill>
              </a:rPr>
              <a:t>bresenhamLine</a:t>
            </a:r>
            <a:r>
              <a:rPr lang="en-IN" dirty="0">
                <a:solidFill>
                  <a:schemeClr val="tx1">
                    <a:lumMod val="85000"/>
                  </a:schemeClr>
                </a:solidFill>
              </a:rPr>
              <a:t>(int x0, int y0, int x1, int y1) {</a:t>
            </a:r>
          </a:p>
          <a:p>
            <a:r>
              <a:rPr lang="en-IN" dirty="0">
                <a:solidFill>
                  <a:schemeClr val="tx1">
                    <a:lumMod val="85000"/>
                  </a:schemeClr>
                </a:solidFill>
              </a:rPr>
              <a:t>    std::vector&lt;cv::Point&gt; points;</a:t>
            </a:r>
          </a:p>
          <a:p>
            <a:r>
              <a:rPr lang="en-IN" dirty="0">
                <a:solidFill>
                  <a:schemeClr val="tx1">
                    <a:lumMod val="85000"/>
                  </a:schemeClr>
                </a:solidFill>
              </a:rPr>
              <a:t>    int dx = std::abs(x1 - x0);</a:t>
            </a:r>
          </a:p>
          <a:p>
            <a:r>
              <a:rPr lang="en-IN" dirty="0">
                <a:solidFill>
                  <a:schemeClr val="tx1">
                    <a:lumMod val="85000"/>
                  </a:schemeClr>
                </a:solidFill>
              </a:rPr>
              <a:t>    int </a:t>
            </a:r>
            <a:r>
              <a:rPr lang="en-IN" dirty="0" err="1">
                <a:solidFill>
                  <a:schemeClr val="tx1">
                    <a:lumMod val="85000"/>
                  </a:schemeClr>
                </a:solidFill>
              </a:rPr>
              <a:t>dy</a:t>
            </a:r>
            <a:r>
              <a:rPr lang="en-IN" dirty="0">
                <a:solidFill>
                  <a:schemeClr val="tx1">
                    <a:lumMod val="85000"/>
                  </a:schemeClr>
                </a:solidFill>
              </a:rPr>
              <a:t> = std::abs(y1 - y0);</a:t>
            </a:r>
          </a:p>
          <a:p>
            <a:r>
              <a:rPr lang="en-IN" dirty="0">
                <a:solidFill>
                  <a:schemeClr val="tx1">
                    <a:lumMod val="85000"/>
                  </a:schemeClr>
                </a:solidFill>
              </a:rPr>
              <a:t>    int </a:t>
            </a:r>
            <a:r>
              <a:rPr lang="en-IN" dirty="0" err="1">
                <a:solidFill>
                  <a:schemeClr val="tx1">
                    <a:lumMod val="85000"/>
                  </a:schemeClr>
                </a:solidFill>
              </a:rPr>
              <a:t>sx</a:t>
            </a:r>
            <a:r>
              <a:rPr lang="en-IN" dirty="0">
                <a:solidFill>
                  <a:schemeClr val="tx1">
                    <a:lumMod val="85000"/>
                  </a:schemeClr>
                </a:solidFill>
              </a:rPr>
              <a:t> = (x0 &lt; x1) ? 1 : -1;</a:t>
            </a:r>
          </a:p>
          <a:p>
            <a:r>
              <a:rPr lang="en-IN" dirty="0">
                <a:solidFill>
                  <a:schemeClr val="tx1">
                    <a:lumMod val="85000"/>
                  </a:schemeClr>
                </a:solidFill>
              </a:rPr>
              <a:t>    int </a:t>
            </a:r>
            <a:r>
              <a:rPr lang="en-IN" dirty="0" err="1">
                <a:solidFill>
                  <a:schemeClr val="tx1">
                    <a:lumMod val="85000"/>
                  </a:schemeClr>
                </a:solidFill>
              </a:rPr>
              <a:t>sy</a:t>
            </a:r>
            <a:r>
              <a:rPr lang="en-IN" dirty="0">
                <a:solidFill>
                  <a:schemeClr val="tx1">
                    <a:lumMod val="85000"/>
                  </a:schemeClr>
                </a:solidFill>
              </a:rPr>
              <a:t> = (y0 &lt; y1) ? 1 : -1;</a:t>
            </a:r>
          </a:p>
          <a:p>
            <a:r>
              <a:rPr lang="en-IN" dirty="0">
                <a:solidFill>
                  <a:schemeClr val="tx1">
                    <a:lumMod val="85000"/>
                  </a:schemeClr>
                </a:solidFill>
              </a:rPr>
              <a:t>    int err = dx - </a:t>
            </a:r>
            <a:r>
              <a:rPr lang="en-IN" dirty="0" err="1">
                <a:solidFill>
                  <a:schemeClr val="tx1">
                    <a:lumMod val="85000"/>
                  </a:schemeClr>
                </a:solidFill>
              </a:rPr>
              <a:t>dy</a:t>
            </a:r>
            <a:r>
              <a:rPr lang="en-IN" dirty="0">
                <a:solidFill>
                  <a:schemeClr val="tx1">
                    <a:lumMod val="85000"/>
                  </a:schemeClr>
                </a:solidFill>
              </a:rPr>
              <a:t>;</a:t>
            </a:r>
          </a:p>
          <a:p>
            <a:r>
              <a:rPr lang="en-IN" dirty="0">
                <a:solidFill>
                  <a:schemeClr val="tx1">
                    <a:lumMod val="85000"/>
                  </a:schemeClr>
                </a:solidFill>
              </a:rPr>
              <a:t>    while (true) {</a:t>
            </a:r>
          </a:p>
          <a:p>
            <a:r>
              <a:rPr lang="en-IN" dirty="0">
                <a:solidFill>
                  <a:schemeClr val="tx1">
                    <a:lumMod val="85000"/>
                  </a:schemeClr>
                </a:solidFill>
              </a:rPr>
              <a:t>        </a:t>
            </a:r>
            <a:r>
              <a:rPr lang="en-IN" dirty="0" err="1">
                <a:solidFill>
                  <a:schemeClr val="tx1">
                    <a:lumMod val="85000"/>
                  </a:schemeClr>
                </a:solidFill>
              </a:rPr>
              <a:t>points.push_back</a:t>
            </a:r>
            <a:r>
              <a:rPr lang="en-IN" dirty="0">
                <a:solidFill>
                  <a:schemeClr val="tx1">
                    <a:lumMod val="85000"/>
                  </a:schemeClr>
                </a:solidFill>
              </a:rPr>
              <a:t>(cv::Point(x0, y0));</a:t>
            </a:r>
          </a:p>
          <a:p>
            <a:r>
              <a:rPr lang="en-IN" dirty="0">
                <a:solidFill>
                  <a:schemeClr val="tx1">
                    <a:lumMod val="85000"/>
                  </a:schemeClr>
                </a:solidFill>
              </a:rPr>
              <a:t>        if (x0 == x1 &amp;&amp; y0 == y1) break;</a:t>
            </a:r>
          </a:p>
          <a:p>
            <a:r>
              <a:rPr lang="en-IN" dirty="0">
                <a:solidFill>
                  <a:schemeClr val="tx1">
                    <a:lumMod val="85000"/>
                  </a:schemeClr>
                </a:solidFill>
              </a:rPr>
              <a:t>        int e2 = 2 * err;</a:t>
            </a:r>
          </a:p>
          <a:p>
            <a:r>
              <a:rPr lang="en-IN" dirty="0">
                <a:solidFill>
                  <a:schemeClr val="tx1">
                    <a:lumMod val="85000"/>
                  </a:schemeClr>
                </a:solidFill>
              </a:rPr>
              <a:t>        if (e2 &gt; -</a:t>
            </a:r>
            <a:r>
              <a:rPr lang="en-IN" dirty="0" err="1">
                <a:solidFill>
                  <a:schemeClr val="tx1">
                    <a:lumMod val="85000"/>
                  </a:schemeClr>
                </a:solidFill>
              </a:rPr>
              <a:t>dy</a:t>
            </a:r>
            <a:r>
              <a:rPr lang="en-IN" dirty="0">
                <a:solidFill>
                  <a:schemeClr val="tx1">
                    <a:lumMod val="85000"/>
                  </a:schemeClr>
                </a:solidFill>
              </a:rPr>
              <a:t>) {</a:t>
            </a:r>
          </a:p>
          <a:p>
            <a:r>
              <a:rPr lang="en-IN" dirty="0">
                <a:solidFill>
                  <a:schemeClr val="tx1">
                    <a:lumMod val="85000"/>
                  </a:schemeClr>
                </a:solidFill>
              </a:rPr>
              <a:t>            err -= </a:t>
            </a:r>
            <a:r>
              <a:rPr lang="en-IN" dirty="0" err="1">
                <a:solidFill>
                  <a:schemeClr val="tx1">
                    <a:lumMod val="85000"/>
                  </a:schemeClr>
                </a:solidFill>
              </a:rPr>
              <a:t>dy</a:t>
            </a:r>
            <a:r>
              <a:rPr lang="en-IN" dirty="0">
                <a:solidFill>
                  <a:schemeClr val="tx1">
                    <a:lumMod val="85000"/>
                  </a:schemeClr>
                </a:solidFill>
              </a:rPr>
              <a:t>;</a:t>
            </a:r>
          </a:p>
          <a:p>
            <a:r>
              <a:rPr lang="en-IN" dirty="0">
                <a:solidFill>
                  <a:schemeClr val="tx1">
                    <a:lumMod val="85000"/>
                  </a:schemeClr>
                </a:solidFill>
              </a:rPr>
              <a:t>            x0 += </a:t>
            </a:r>
            <a:r>
              <a:rPr lang="en-IN" dirty="0" err="1">
                <a:solidFill>
                  <a:schemeClr val="tx1">
                    <a:lumMod val="85000"/>
                  </a:schemeClr>
                </a:solidFill>
              </a:rPr>
              <a:t>sx</a:t>
            </a:r>
            <a:r>
              <a:rPr lang="en-IN" dirty="0">
                <a:solidFill>
                  <a:schemeClr val="tx1">
                    <a:lumMod val="85000"/>
                  </a:schemeClr>
                </a:solidFill>
              </a:rPr>
              <a:t>;</a:t>
            </a:r>
          </a:p>
          <a:p>
            <a:r>
              <a:rPr lang="en-IN" dirty="0">
                <a:solidFill>
                  <a:schemeClr val="tx1">
                    <a:lumMod val="85000"/>
                  </a:schemeClr>
                </a:solidFill>
              </a:rPr>
              <a:t>        }</a:t>
            </a:r>
          </a:p>
          <a:p>
            <a:r>
              <a:rPr lang="en-IN" dirty="0">
                <a:solidFill>
                  <a:schemeClr val="tx1">
                    <a:lumMod val="85000"/>
                  </a:schemeClr>
                </a:solidFill>
              </a:rPr>
              <a:t>        if (e2 &lt; dx) {</a:t>
            </a:r>
          </a:p>
          <a:p>
            <a:r>
              <a:rPr lang="en-IN" dirty="0">
                <a:solidFill>
                  <a:schemeClr val="tx1">
                    <a:lumMod val="85000"/>
                  </a:schemeClr>
                </a:solidFill>
              </a:rPr>
              <a:t>            err += dx;</a:t>
            </a:r>
          </a:p>
          <a:p>
            <a:r>
              <a:rPr lang="en-IN" dirty="0">
                <a:solidFill>
                  <a:schemeClr val="tx1">
                    <a:lumMod val="85000"/>
                  </a:schemeClr>
                </a:solidFill>
              </a:rPr>
              <a:t>            y0 += </a:t>
            </a:r>
            <a:r>
              <a:rPr lang="en-IN" dirty="0" err="1">
                <a:solidFill>
                  <a:schemeClr val="tx1">
                    <a:lumMod val="85000"/>
                  </a:schemeClr>
                </a:solidFill>
              </a:rPr>
              <a:t>sy</a:t>
            </a:r>
            <a:r>
              <a:rPr lang="en-IN" dirty="0">
                <a:solidFill>
                  <a:schemeClr val="tx1">
                    <a:lumMod val="85000"/>
                  </a:schemeClr>
                </a:solidFill>
              </a:rPr>
              <a:t>;</a:t>
            </a:r>
          </a:p>
          <a:p>
            <a:r>
              <a:rPr lang="en-IN" dirty="0">
                <a:solidFill>
                  <a:schemeClr val="tx1">
                    <a:lumMod val="85000"/>
                  </a:schemeClr>
                </a:solidFill>
              </a:rPr>
              <a:t>        }</a:t>
            </a:r>
          </a:p>
          <a:p>
            <a:r>
              <a:rPr lang="en-IN" dirty="0">
                <a:solidFill>
                  <a:schemeClr val="tx1">
                    <a:lumMod val="85000"/>
                  </a:schemeClr>
                </a:solidFill>
              </a:rPr>
              <a:t>    }</a:t>
            </a:r>
          </a:p>
          <a:p>
            <a:r>
              <a:rPr lang="en-IN" dirty="0">
                <a:solidFill>
                  <a:schemeClr val="tx1">
                    <a:lumMod val="85000"/>
                  </a:schemeClr>
                </a:solidFill>
              </a:rPr>
              <a:t>    return points;</a:t>
            </a:r>
          </a:p>
          <a:p>
            <a:r>
              <a:rPr lang="en-IN" dirty="0">
                <a:solidFill>
                  <a:schemeClr val="tx1">
                    <a:lumMod val="85000"/>
                  </a:schemeClr>
                </a:solidFill>
              </a:rPr>
              <a:t>}</a:t>
            </a:r>
          </a:p>
        </p:txBody>
      </p:sp>
      <p:sp>
        <p:nvSpPr>
          <p:cNvPr id="4" name="Rectangle 3">
            <a:extLst>
              <a:ext uri="{FF2B5EF4-FFF2-40B4-BE49-F238E27FC236}">
                <a16:creationId xmlns:a16="http://schemas.microsoft.com/office/drawing/2014/main" id="{1E4B98E1-EF74-46B4-93B6-1CD03232428C}"/>
              </a:ext>
            </a:extLst>
          </p:cNvPr>
          <p:cNvSpPr/>
          <p:nvPr/>
        </p:nvSpPr>
        <p:spPr>
          <a:xfrm>
            <a:off x="5257800" y="2455057"/>
            <a:ext cx="6504774" cy="3323987"/>
          </a:xfrm>
          <a:prstGeom prst="rect">
            <a:avLst/>
          </a:prstGeom>
        </p:spPr>
        <p:txBody>
          <a:bodyPr wrap="square">
            <a:spAutoFit/>
          </a:bodyPr>
          <a:lstStyle/>
          <a:p>
            <a:r>
              <a:rPr lang="en-US" b="1" i="1" dirty="0">
                <a:solidFill>
                  <a:schemeClr val="tx1">
                    <a:lumMod val="85000"/>
                  </a:schemeClr>
                </a:solidFill>
              </a:rPr>
              <a:t>Explanation: </a:t>
            </a:r>
          </a:p>
          <a:p>
            <a:r>
              <a:rPr lang="en-US" dirty="0">
                <a:solidFill>
                  <a:schemeClr val="tx1">
                    <a:lumMod val="85000"/>
                  </a:schemeClr>
                </a:solidFill>
              </a:rPr>
              <a:t>points: A vector to store the points on the line.</a:t>
            </a:r>
          </a:p>
          <a:p>
            <a:r>
              <a:rPr lang="en-US" dirty="0">
                <a:solidFill>
                  <a:schemeClr val="tx1">
                    <a:lumMod val="85000"/>
                  </a:schemeClr>
                </a:solidFill>
              </a:rPr>
              <a:t>dx: The absolute difference between the x-coordinates of the two points.</a:t>
            </a:r>
          </a:p>
          <a:p>
            <a:r>
              <a:rPr lang="en-US" dirty="0" err="1">
                <a:solidFill>
                  <a:schemeClr val="tx1">
                    <a:lumMod val="85000"/>
                  </a:schemeClr>
                </a:solidFill>
              </a:rPr>
              <a:t>dy</a:t>
            </a:r>
            <a:r>
              <a:rPr lang="en-US" dirty="0">
                <a:solidFill>
                  <a:schemeClr val="tx1">
                    <a:lumMod val="85000"/>
                  </a:schemeClr>
                </a:solidFill>
              </a:rPr>
              <a:t>: The absolute difference between the y-coordinates of the two points.</a:t>
            </a:r>
          </a:p>
          <a:p>
            <a:r>
              <a:rPr lang="en-US" dirty="0" err="1">
                <a:solidFill>
                  <a:schemeClr val="tx1">
                    <a:lumMod val="85000"/>
                  </a:schemeClr>
                </a:solidFill>
              </a:rPr>
              <a:t>sx</a:t>
            </a:r>
            <a:r>
              <a:rPr lang="en-US" dirty="0">
                <a:solidFill>
                  <a:schemeClr val="tx1">
                    <a:lumMod val="85000"/>
                  </a:schemeClr>
                </a:solidFill>
              </a:rPr>
              <a:t>: The sign of the x increment. If x0 is less than x1, </a:t>
            </a:r>
            <a:r>
              <a:rPr lang="en-US" dirty="0" err="1">
                <a:solidFill>
                  <a:schemeClr val="tx1">
                    <a:lumMod val="85000"/>
                  </a:schemeClr>
                </a:solidFill>
              </a:rPr>
              <a:t>sx</a:t>
            </a:r>
            <a:r>
              <a:rPr lang="en-US" dirty="0">
                <a:solidFill>
                  <a:schemeClr val="tx1">
                    <a:lumMod val="85000"/>
                  </a:schemeClr>
                </a:solidFill>
              </a:rPr>
              <a:t> is 1; otherwise, it is -1.</a:t>
            </a:r>
          </a:p>
          <a:p>
            <a:r>
              <a:rPr lang="en-US" dirty="0" err="1">
                <a:solidFill>
                  <a:schemeClr val="tx1">
                    <a:lumMod val="85000"/>
                  </a:schemeClr>
                </a:solidFill>
              </a:rPr>
              <a:t>sy</a:t>
            </a:r>
            <a:r>
              <a:rPr lang="en-US" dirty="0">
                <a:solidFill>
                  <a:schemeClr val="tx1">
                    <a:lumMod val="85000"/>
                  </a:schemeClr>
                </a:solidFill>
              </a:rPr>
              <a:t>: The sign of the y increment. If y0 is less than y1, </a:t>
            </a:r>
            <a:r>
              <a:rPr lang="en-US" dirty="0" err="1">
                <a:solidFill>
                  <a:schemeClr val="tx1">
                    <a:lumMod val="85000"/>
                  </a:schemeClr>
                </a:solidFill>
              </a:rPr>
              <a:t>sy</a:t>
            </a:r>
            <a:r>
              <a:rPr lang="en-US" dirty="0">
                <a:solidFill>
                  <a:schemeClr val="tx1">
                    <a:lumMod val="85000"/>
                  </a:schemeClr>
                </a:solidFill>
              </a:rPr>
              <a:t> is 1; otherwise, it is -1.</a:t>
            </a:r>
          </a:p>
          <a:p>
            <a:r>
              <a:rPr lang="en-US" dirty="0">
                <a:solidFill>
                  <a:schemeClr val="tx1">
                    <a:lumMod val="85000"/>
                  </a:schemeClr>
                </a:solidFill>
              </a:rPr>
              <a:t>err: The error term, initially set to dx - dy.</a:t>
            </a:r>
          </a:p>
          <a:p>
            <a:endParaRPr lang="en-US" dirty="0">
              <a:solidFill>
                <a:schemeClr val="tx1">
                  <a:lumMod val="85000"/>
                </a:schemeClr>
              </a:solidFill>
            </a:endParaRPr>
          </a:p>
          <a:p>
            <a:r>
              <a:rPr lang="en-US" dirty="0">
                <a:solidFill>
                  <a:schemeClr val="tx1">
                    <a:lumMod val="85000"/>
                  </a:schemeClr>
                </a:solidFill>
              </a:rPr>
              <a:t>Detailed Steps in Each Iteration </a:t>
            </a:r>
          </a:p>
          <a:p>
            <a:r>
              <a:rPr lang="en-US" dirty="0">
                <a:solidFill>
                  <a:schemeClr val="tx1">
                    <a:lumMod val="85000"/>
                  </a:schemeClr>
                </a:solidFill>
              </a:rPr>
              <a:t>Current Point: Add the current point (x0, y0) to the points vector.</a:t>
            </a:r>
          </a:p>
          <a:p>
            <a:r>
              <a:rPr lang="en-US" dirty="0">
                <a:solidFill>
                  <a:schemeClr val="tx1">
                    <a:lumMod val="85000"/>
                  </a:schemeClr>
                </a:solidFill>
              </a:rPr>
              <a:t>Check End Condition: If the current point matches the end point, break out of the loop.</a:t>
            </a:r>
          </a:p>
          <a:p>
            <a:r>
              <a:rPr lang="en-US" dirty="0">
                <a:solidFill>
                  <a:schemeClr val="tx1">
                    <a:lumMod val="85000"/>
                  </a:schemeClr>
                </a:solidFill>
              </a:rPr>
              <a:t>Double the Error Term: Calculate e2 as 2 * err.</a:t>
            </a:r>
          </a:p>
          <a:p>
            <a:r>
              <a:rPr lang="en-US" dirty="0">
                <a:solidFill>
                  <a:schemeClr val="tx1">
                    <a:lumMod val="85000"/>
                  </a:schemeClr>
                </a:solidFill>
              </a:rPr>
              <a:t>Adjust X: If e2 &gt; -</a:t>
            </a:r>
            <a:r>
              <a:rPr lang="en-US" dirty="0" err="1">
                <a:solidFill>
                  <a:schemeClr val="tx1">
                    <a:lumMod val="85000"/>
                  </a:schemeClr>
                </a:solidFill>
              </a:rPr>
              <a:t>dy</a:t>
            </a:r>
            <a:r>
              <a:rPr lang="en-US" dirty="0">
                <a:solidFill>
                  <a:schemeClr val="tx1">
                    <a:lumMod val="85000"/>
                  </a:schemeClr>
                </a:solidFill>
              </a:rPr>
              <a:t>, adjust the error term by subtracting </a:t>
            </a:r>
            <a:r>
              <a:rPr lang="en-US" dirty="0" err="1">
                <a:solidFill>
                  <a:schemeClr val="tx1">
                    <a:lumMod val="85000"/>
                  </a:schemeClr>
                </a:solidFill>
              </a:rPr>
              <a:t>dy</a:t>
            </a:r>
            <a:r>
              <a:rPr lang="en-US" dirty="0">
                <a:solidFill>
                  <a:schemeClr val="tx1">
                    <a:lumMod val="85000"/>
                  </a:schemeClr>
                </a:solidFill>
              </a:rPr>
              <a:t> and move x0 by </a:t>
            </a:r>
            <a:r>
              <a:rPr lang="en-US" dirty="0" err="1">
                <a:solidFill>
                  <a:schemeClr val="tx1">
                    <a:lumMod val="85000"/>
                  </a:schemeClr>
                </a:solidFill>
              </a:rPr>
              <a:t>sx</a:t>
            </a:r>
            <a:r>
              <a:rPr lang="en-US" dirty="0">
                <a:solidFill>
                  <a:schemeClr val="tx1">
                    <a:lumMod val="85000"/>
                  </a:schemeClr>
                </a:solidFill>
              </a:rPr>
              <a:t>.</a:t>
            </a:r>
          </a:p>
          <a:p>
            <a:r>
              <a:rPr lang="en-US" dirty="0">
                <a:solidFill>
                  <a:schemeClr val="tx1">
                    <a:lumMod val="85000"/>
                  </a:schemeClr>
                </a:solidFill>
              </a:rPr>
              <a:t>Adjust Y: If e2 &lt; dx, adjust the error term by adding dx and move y0 by </a:t>
            </a:r>
            <a:r>
              <a:rPr lang="en-US" dirty="0" err="1">
                <a:solidFill>
                  <a:schemeClr val="tx1">
                    <a:lumMod val="85000"/>
                  </a:schemeClr>
                </a:solidFill>
              </a:rPr>
              <a:t>sy</a:t>
            </a:r>
            <a:r>
              <a:rPr lang="en-US" dirty="0">
                <a:solidFill>
                  <a:schemeClr val="tx1">
                    <a:lumMod val="85000"/>
                  </a:schemeClr>
                </a:solidFill>
              </a:rPr>
              <a:t>.</a:t>
            </a:r>
            <a:endParaRPr lang="en-IN" dirty="0">
              <a:solidFill>
                <a:schemeClr val="tx1">
                  <a:lumMod val="85000"/>
                </a:schemeClr>
              </a:solidFill>
            </a:endParaRPr>
          </a:p>
        </p:txBody>
      </p:sp>
      <p:sp>
        <p:nvSpPr>
          <p:cNvPr id="13" name="Google Shape;185;p27">
            <a:extLst>
              <a:ext uri="{FF2B5EF4-FFF2-40B4-BE49-F238E27FC236}">
                <a16:creationId xmlns:a16="http://schemas.microsoft.com/office/drawing/2014/main" id="{CED84EB9-CFCC-43E0-B7BB-574BD918878D}"/>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June 25, 2024</a:t>
            </a:r>
          </a:p>
        </p:txBody>
      </p:sp>
      <p:sp>
        <p:nvSpPr>
          <p:cNvPr id="14" name="Google Shape;99;p17">
            <a:extLst>
              <a:ext uri="{FF2B5EF4-FFF2-40B4-BE49-F238E27FC236}">
                <a16:creationId xmlns:a16="http://schemas.microsoft.com/office/drawing/2014/main" id="{E81A4E62-B71C-40C0-BCD8-E2A1AFA77063}"/>
              </a:ext>
            </a:extLst>
          </p:cNvPr>
          <p:cNvSpPr txBox="1">
            <a:spLocks/>
          </p:cNvSpPr>
          <p:nvPr/>
        </p:nvSpPr>
        <p:spPr>
          <a:xfrm>
            <a:off x="1801026" y="6201551"/>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a:t>Sourav Parida</a:t>
            </a:r>
          </a:p>
        </p:txBody>
      </p:sp>
    </p:spTree>
    <p:extLst>
      <p:ext uri="{BB962C8B-B14F-4D97-AF65-F5344CB8AC3E}">
        <p14:creationId xmlns:p14="http://schemas.microsoft.com/office/powerpoint/2010/main" val="2898759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7"/>
          <p:cNvSpPr txBox="1">
            <a:spLocks noGrp="1"/>
          </p:cNvSpPr>
          <p:nvPr>
            <p:ph type="body" idx="1"/>
          </p:nvPr>
        </p:nvSpPr>
        <p:spPr>
          <a:xfrm>
            <a:off x="2196548" y="526774"/>
            <a:ext cx="9157252" cy="565018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13800"/>
              <a:buNone/>
            </a:pPr>
            <a:r>
              <a:rPr lang="en-IN" sz="13800">
                <a:solidFill>
                  <a:schemeClr val="accent1"/>
                </a:solidFill>
                <a:latin typeface="Pinyon Script"/>
                <a:ea typeface="Pinyon Script"/>
                <a:cs typeface="Pinyon Script"/>
                <a:sym typeface="Pinyon Script"/>
              </a:rPr>
              <a:t>Thank you</a:t>
            </a:r>
            <a:endParaRPr sz="13800">
              <a:solidFill>
                <a:schemeClr val="accent1"/>
              </a:solidFill>
              <a:latin typeface="Pinyon Script"/>
              <a:ea typeface="Pinyon Script"/>
              <a:cs typeface="Pinyon Script"/>
              <a:sym typeface="Pinyon Script"/>
            </a:endParaRPr>
          </a:p>
        </p:txBody>
      </p:sp>
      <p:sp>
        <p:nvSpPr>
          <p:cNvPr id="222" name="Google Shape;222;p7"/>
          <p:cNvSpPr/>
          <p:nvPr/>
        </p:nvSpPr>
        <p:spPr>
          <a:xfrm>
            <a:off x="764740" y="-24610"/>
            <a:ext cx="984547" cy="688261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3" name="Google Shape;223;p7"/>
          <p:cNvSpPr/>
          <p:nvPr/>
        </p:nvSpPr>
        <p:spPr>
          <a:xfrm>
            <a:off x="0" y="0"/>
            <a:ext cx="616225" cy="6857999"/>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91670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p:nvPr/>
        </p:nvSpPr>
        <p:spPr>
          <a:xfrm>
            <a:off x="5698000" y="0"/>
            <a:ext cx="6494000" cy="6858000"/>
          </a:xfrm>
          <a:prstGeom prst="rect">
            <a:avLst/>
          </a:prstGeom>
          <a:solidFill>
            <a:srgbClr val="383838">
              <a:alpha val="715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4" name="Google Shape;64;p14"/>
          <p:cNvSpPr txBox="1">
            <a:spLocks noGrp="1"/>
          </p:cNvSpPr>
          <p:nvPr>
            <p:ph type="ctrTitle"/>
          </p:nvPr>
        </p:nvSpPr>
        <p:spPr>
          <a:xfrm>
            <a:off x="415600" y="760600"/>
            <a:ext cx="60164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Optimizing performance</a:t>
            </a:r>
            <a:endParaRPr sz="4266"/>
          </a:p>
        </p:txBody>
      </p:sp>
      <p:sp>
        <p:nvSpPr>
          <p:cNvPr id="65" name="Google Shape;65;p14"/>
          <p:cNvSpPr txBox="1">
            <a:spLocks noGrp="1"/>
          </p:cNvSpPr>
          <p:nvPr>
            <p:ph type="subTitle" idx="1"/>
          </p:nvPr>
        </p:nvSpPr>
        <p:spPr>
          <a:xfrm>
            <a:off x="415600" y="2054600"/>
            <a:ext cx="5282400" cy="27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The primary cause of slow processing speeds in traditional image rotation methods is the fact that they are always serialized.</a:t>
            </a:r>
            <a:endParaRPr sz="2000" dirty="0"/>
          </a:p>
          <a:p>
            <a:pPr marL="0" lvl="0" indent="0" algn="l" rtl="0">
              <a:spcBef>
                <a:spcPts val="0"/>
              </a:spcBef>
              <a:spcAft>
                <a:spcPts val="0"/>
              </a:spcAft>
              <a:buNone/>
            </a:pPr>
            <a:endParaRPr sz="2000" dirty="0"/>
          </a:p>
          <a:p>
            <a:pPr marL="0" lvl="0" indent="0" algn="l" rtl="0">
              <a:spcBef>
                <a:spcPts val="0"/>
              </a:spcBef>
              <a:spcAft>
                <a:spcPts val="0"/>
              </a:spcAft>
              <a:buNone/>
            </a:pPr>
            <a:r>
              <a:rPr lang="en" sz="2000" dirty="0"/>
              <a:t>Halide offers a variety of scheduling methods that provide explicit control over how computations are performed, enabling significant performance optimizations.</a:t>
            </a:r>
            <a:endParaRPr sz="2000" dirty="0"/>
          </a:p>
        </p:txBody>
      </p:sp>
      <p:pic>
        <p:nvPicPr>
          <p:cNvPr id="66" name="Google Shape;66;p14"/>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67" name="Google Shape;67;p14"/>
          <p:cNvSpPr txBox="1"/>
          <p:nvPr/>
        </p:nvSpPr>
        <p:spPr>
          <a:xfrm>
            <a:off x="6432000" y="2054600"/>
            <a:ext cx="5066400" cy="26669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2"/>
                </a:solidFill>
              </a:rPr>
              <a:t>Here’s a list of the various scheduling options that Halide provides:</a:t>
            </a:r>
            <a:br>
              <a:rPr lang="en" dirty="0"/>
            </a:br>
            <a:endParaRPr dirty="0"/>
          </a:p>
          <a:p>
            <a:pPr marL="457200" lvl="0" indent="-349250" algn="l" rtl="0">
              <a:lnSpc>
                <a:spcPct val="100000"/>
              </a:lnSpc>
              <a:spcBef>
                <a:spcPts val="0"/>
              </a:spcBef>
              <a:spcAft>
                <a:spcPts val="0"/>
              </a:spcAft>
              <a:buClr>
                <a:schemeClr val="lt2"/>
              </a:buClr>
              <a:buSzPts val="1900"/>
              <a:buChar char="➔"/>
            </a:pPr>
            <a:r>
              <a:rPr lang="en" sz="1533" dirty="0">
                <a:solidFill>
                  <a:srgbClr val="E6EDF3"/>
                </a:solidFill>
                <a:latin typeface="Courier New"/>
                <a:ea typeface="Courier New"/>
                <a:cs typeface="Courier New"/>
                <a:sym typeface="Courier New"/>
              </a:rPr>
              <a:t>.</a:t>
            </a:r>
            <a:r>
              <a:rPr lang="en" sz="1533" dirty="0">
                <a:solidFill>
                  <a:srgbClr val="D2A8FF"/>
                </a:solidFill>
                <a:latin typeface="Courier New"/>
                <a:ea typeface="Courier New"/>
                <a:cs typeface="Courier New"/>
                <a:sym typeface="Courier New"/>
              </a:rPr>
              <a:t>parallel</a:t>
            </a:r>
            <a:r>
              <a:rPr lang="en" sz="1533" dirty="0">
                <a:solidFill>
                  <a:srgbClr val="E6EDF3"/>
                </a:solidFill>
                <a:latin typeface="Courier New"/>
                <a:ea typeface="Courier New"/>
                <a:cs typeface="Courier New"/>
                <a:sym typeface="Courier New"/>
              </a:rPr>
              <a:t>(var);</a:t>
            </a:r>
            <a:endParaRPr sz="1533" dirty="0">
              <a:solidFill>
                <a:srgbClr val="E6EDF3"/>
              </a:solidFill>
              <a:latin typeface="Courier New"/>
              <a:ea typeface="Courier New"/>
              <a:cs typeface="Courier New"/>
              <a:sym typeface="Courier New"/>
            </a:endParaRPr>
          </a:p>
          <a:p>
            <a:pPr marL="457200" lvl="0" indent="-349250" algn="l" rtl="0">
              <a:lnSpc>
                <a:spcPct val="100000"/>
              </a:lnSpc>
              <a:spcBef>
                <a:spcPts val="0"/>
              </a:spcBef>
              <a:spcAft>
                <a:spcPts val="0"/>
              </a:spcAft>
              <a:buClr>
                <a:schemeClr val="lt2"/>
              </a:buClr>
              <a:buSzPts val="1900"/>
              <a:buChar char="➔"/>
            </a:pPr>
            <a:r>
              <a:rPr lang="en" sz="1533" dirty="0">
                <a:solidFill>
                  <a:srgbClr val="E6EDF3"/>
                </a:solidFill>
                <a:latin typeface="Courier New"/>
                <a:ea typeface="Courier New"/>
                <a:cs typeface="Courier New"/>
                <a:sym typeface="Courier New"/>
              </a:rPr>
              <a:t>.</a:t>
            </a:r>
            <a:r>
              <a:rPr lang="en" sz="1533" dirty="0">
                <a:solidFill>
                  <a:srgbClr val="D2A8FF"/>
                </a:solidFill>
                <a:latin typeface="Courier New"/>
                <a:ea typeface="Courier New"/>
                <a:cs typeface="Courier New"/>
                <a:sym typeface="Courier New"/>
              </a:rPr>
              <a:t>vectorize</a:t>
            </a:r>
            <a:r>
              <a:rPr lang="en" sz="1533" dirty="0">
                <a:solidFill>
                  <a:srgbClr val="E6EDF3"/>
                </a:solidFill>
                <a:latin typeface="Courier New"/>
                <a:ea typeface="Courier New"/>
                <a:cs typeface="Courier New"/>
                <a:sym typeface="Courier New"/>
              </a:rPr>
              <a:t>(var, width);</a:t>
            </a:r>
            <a:endParaRPr sz="1533" dirty="0">
              <a:solidFill>
                <a:srgbClr val="E6EDF3"/>
              </a:solidFill>
              <a:latin typeface="Courier New"/>
              <a:ea typeface="Courier New"/>
              <a:cs typeface="Courier New"/>
              <a:sym typeface="Courier New"/>
            </a:endParaRPr>
          </a:p>
          <a:p>
            <a:pPr marL="457200" lvl="0" indent="-349250" algn="l" rtl="0">
              <a:lnSpc>
                <a:spcPct val="100000"/>
              </a:lnSpc>
              <a:spcBef>
                <a:spcPts val="0"/>
              </a:spcBef>
              <a:spcAft>
                <a:spcPts val="0"/>
              </a:spcAft>
              <a:buClr>
                <a:schemeClr val="lt2"/>
              </a:buClr>
              <a:buSzPts val="1900"/>
              <a:buChar char="➔"/>
            </a:pPr>
            <a:r>
              <a:rPr lang="en" sz="1533" dirty="0">
                <a:solidFill>
                  <a:srgbClr val="E6EDF3"/>
                </a:solidFill>
                <a:latin typeface="Courier New"/>
                <a:ea typeface="Courier New"/>
                <a:cs typeface="Courier New"/>
                <a:sym typeface="Courier New"/>
              </a:rPr>
              <a:t>.</a:t>
            </a:r>
            <a:r>
              <a:rPr lang="en" sz="1533" dirty="0">
                <a:solidFill>
                  <a:srgbClr val="D2A8FF"/>
                </a:solidFill>
                <a:latin typeface="Courier New"/>
                <a:ea typeface="Courier New"/>
                <a:cs typeface="Courier New"/>
                <a:sym typeface="Courier New"/>
              </a:rPr>
              <a:t>tile</a:t>
            </a:r>
            <a:r>
              <a:rPr lang="en" sz="1533" dirty="0">
                <a:solidFill>
                  <a:srgbClr val="E6EDF3"/>
                </a:solidFill>
                <a:latin typeface="Courier New"/>
                <a:ea typeface="Courier New"/>
                <a:cs typeface="Courier New"/>
                <a:sym typeface="Courier New"/>
              </a:rPr>
              <a:t>(x, y, xo, yo, xi, yi, x_factor, y_factor);</a:t>
            </a:r>
            <a:endParaRPr sz="1533" dirty="0">
              <a:solidFill>
                <a:srgbClr val="E6EDF3"/>
              </a:solidFill>
              <a:latin typeface="Courier New"/>
              <a:ea typeface="Courier New"/>
              <a:cs typeface="Courier New"/>
              <a:sym typeface="Courier New"/>
            </a:endParaRPr>
          </a:p>
          <a:p>
            <a:pPr marL="457200" lvl="0" indent="-349250" algn="l" rtl="0">
              <a:lnSpc>
                <a:spcPct val="100000"/>
              </a:lnSpc>
              <a:spcBef>
                <a:spcPts val="0"/>
              </a:spcBef>
              <a:spcAft>
                <a:spcPts val="0"/>
              </a:spcAft>
              <a:buClr>
                <a:schemeClr val="lt2"/>
              </a:buClr>
              <a:buSzPts val="1900"/>
              <a:buChar char="➔"/>
            </a:pPr>
            <a:r>
              <a:rPr lang="en" sz="1533" dirty="0">
                <a:solidFill>
                  <a:srgbClr val="E6EDF3"/>
                </a:solidFill>
                <a:latin typeface="Courier New"/>
                <a:ea typeface="Courier New"/>
                <a:cs typeface="Courier New"/>
                <a:sym typeface="Courier New"/>
              </a:rPr>
              <a:t>.</a:t>
            </a:r>
            <a:r>
              <a:rPr lang="en" sz="1533" dirty="0">
                <a:solidFill>
                  <a:srgbClr val="D2A8FF"/>
                </a:solidFill>
                <a:latin typeface="Courier New"/>
                <a:ea typeface="Courier New"/>
                <a:cs typeface="Courier New"/>
                <a:sym typeface="Courier New"/>
              </a:rPr>
              <a:t>unroll</a:t>
            </a:r>
            <a:r>
              <a:rPr lang="en" sz="1533" dirty="0">
                <a:solidFill>
                  <a:srgbClr val="E6EDF3"/>
                </a:solidFill>
                <a:latin typeface="Courier New"/>
                <a:ea typeface="Courier New"/>
                <a:cs typeface="Courier New"/>
                <a:sym typeface="Courier New"/>
              </a:rPr>
              <a:t>(var, factor);</a:t>
            </a:r>
            <a:endParaRPr sz="1533" dirty="0">
              <a:solidFill>
                <a:srgbClr val="E6EDF3"/>
              </a:solidFill>
              <a:latin typeface="Courier New"/>
              <a:ea typeface="Courier New"/>
              <a:cs typeface="Courier New"/>
              <a:sym typeface="Courier New"/>
            </a:endParaRPr>
          </a:p>
          <a:p>
            <a:pPr marL="457200" lvl="0" indent="-349250" algn="l" rtl="0">
              <a:lnSpc>
                <a:spcPct val="100000"/>
              </a:lnSpc>
              <a:spcBef>
                <a:spcPts val="0"/>
              </a:spcBef>
              <a:spcAft>
                <a:spcPts val="0"/>
              </a:spcAft>
              <a:buClr>
                <a:schemeClr val="lt2"/>
              </a:buClr>
              <a:buSzPts val="1900"/>
              <a:buChar char="➔"/>
            </a:pPr>
            <a:r>
              <a:rPr lang="en" sz="1533" dirty="0">
                <a:solidFill>
                  <a:srgbClr val="E6EDF3"/>
                </a:solidFill>
                <a:latin typeface="Courier New"/>
                <a:ea typeface="Courier New"/>
                <a:cs typeface="Courier New"/>
                <a:sym typeface="Courier New"/>
              </a:rPr>
              <a:t>.</a:t>
            </a:r>
            <a:r>
              <a:rPr lang="en" sz="1533" dirty="0">
                <a:solidFill>
                  <a:srgbClr val="D2A8FF"/>
                </a:solidFill>
                <a:latin typeface="Courier New"/>
                <a:ea typeface="Courier New"/>
                <a:cs typeface="Courier New"/>
                <a:sym typeface="Courier New"/>
              </a:rPr>
              <a:t>fuse</a:t>
            </a:r>
            <a:r>
              <a:rPr lang="en" sz="1533" dirty="0">
                <a:solidFill>
                  <a:srgbClr val="E6EDF3"/>
                </a:solidFill>
                <a:latin typeface="Courier New"/>
                <a:ea typeface="Courier New"/>
                <a:cs typeface="Courier New"/>
                <a:sym typeface="Courier New"/>
              </a:rPr>
              <a:t>(var1, var2, fused_var);</a:t>
            </a:r>
            <a:endParaRPr sz="1533" dirty="0">
              <a:solidFill>
                <a:srgbClr val="E6EDF3"/>
              </a:solidFill>
              <a:latin typeface="Courier New"/>
              <a:ea typeface="Courier New"/>
              <a:cs typeface="Courier New"/>
              <a:sym typeface="Courier New"/>
            </a:endParaRPr>
          </a:p>
          <a:p>
            <a:pPr marL="457200" lvl="0" indent="-349250" algn="l" rtl="0">
              <a:lnSpc>
                <a:spcPct val="100000"/>
              </a:lnSpc>
              <a:spcBef>
                <a:spcPts val="0"/>
              </a:spcBef>
              <a:spcAft>
                <a:spcPts val="0"/>
              </a:spcAft>
              <a:buClr>
                <a:schemeClr val="lt2"/>
              </a:buClr>
              <a:buSzPts val="1900"/>
              <a:buChar char="➔"/>
            </a:pPr>
            <a:r>
              <a:rPr lang="en" sz="1533" dirty="0">
                <a:solidFill>
                  <a:srgbClr val="E6EDF3"/>
                </a:solidFill>
                <a:latin typeface="Courier New"/>
                <a:ea typeface="Courier New"/>
                <a:cs typeface="Courier New"/>
                <a:sym typeface="Courier New"/>
              </a:rPr>
              <a:t>.</a:t>
            </a:r>
            <a:r>
              <a:rPr lang="en" sz="1533" dirty="0">
                <a:solidFill>
                  <a:srgbClr val="D2A8FF"/>
                </a:solidFill>
                <a:latin typeface="Courier New"/>
                <a:ea typeface="Courier New"/>
                <a:cs typeface="Courier New"/>
                <a:sym typeface="Courier New"/>
              </a:rPr>
              <a:t>reorder</a:t>
            </a:r>
            <a:r>
              <a:rPr lang="en" sz="1533" dirty="0">
                <a:solidFill>
                  <a:srgbClr val="E6EDF3"/>
                </a:solidFill>
                <a:latin typeface="Courier New"/>
                <a:ea typeface="Courier New"/>
                <a:cs typeface="Courier New"/>
                <a:sym typeface="Courier New"/>
              </a:rPr>
              <a:t>(vars...);</a:t>
            </a:r>
            <a:endParaRPr sz="2533" dirty="0">
              <a:solidFill>
                <a:schemeClr val="lt2"/>
              </a:solidFill>
            </a:endParaRPr>
          </a:p>
        </p:txBody>
      </p:sp>
      <p:sp>
        <p:nvSpPr>
          <p:cNvPr id="68" name="Google Shape;68;p14"/>
          <p:cNvSpPr txBox="1"/>
          <p:nvPr/>
        </p:nvSpPr>
        <p:spPr>
          <a:xfrm>
            <a:off x="415600" y="5235400"/>
            <a:ext cx="3850800" cy="8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33" b="1" dirty="0">
                <a:solidFill>
                  <a:schemeClr val="lt2"/>
                </a:solidFill>
              </a:rPr>
              <a:t>Ref:</a:t>
            </a:r>
            <a:r>
              <a:rPr lang="en" sz="1333" dirty="0">
                <a:solidFill>
                  <a:schemeClr val="lt2"/>
                </a:solidFill>
              </a:rPr>
              <a:t> </a:t>
            </a:r>
            <a:r>
              <a:rPr lang="en" sz="1333" u="sng" dirty="0">
                <a:solidFill>
                  <a:schemeClr val="hlink"/>
                </a:solidFill>
                <a:hlinkClick r:id="rId4"/>
              </a:rPr>
              <a:t>https://halide-lang.org/tutorials/tutorial_lesson_05_scheduling_1.html</a:t>
            </a:r>
            <a:endParaRPr sz="1333" dirty="0">
              <a:solidFill>
                <a:schemeClr val="lt2"/>
              </a:solidFill>
            </a:endParaRPr>
          </a:p>
        </p:txBody>
      </p:sp>
      <p:sp>
        <p:nvSpPr>
          <p:cNvPr id="8" name="Google Shape;100;p17">
            <a:extLst>
              <a:ext uri="{FF2B5EF4-FFF2-40B4-BE49-F238E27FC236}">
                <a16:creationId xmlns:a16="http://schemas.microsoft.com/office/drawing/2014/main" id="{613CD486-C5B1-4403-9E44-3E2F11EADF84}"/>
              </a:ext>
            </a:extLst>
          </p:cNvPr>
          <p:cNvSpPr txBox="1">
            <a:spLocks/>
          </p:cNvSpPr>
          <p:nvPr/>
        </p:nvSpPr>
        <p:spPr>
          <a:xfrm>
            <a:off x="8837613" y="6002338"/>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May 28, 2024</a:t>
            </a:r>
          </a:p>
        </p:txBody>
      </p:sp>
      <p:sp>
        <p:nvSpPr>
          <p:cNvPr id="9" name="Google Shape;99;p17">
            <a:extLst>
              <a:ext uri="{FF2B5EF4-FFF2-40B4-BE49-F238E27FC236}">
                <a16:creationId xmlns:a16="http://schemas.microsoft.com/office/drawing/2014/main" id="{CD5B1C09-A1D1-4721-AA77-18B233349F12}"/>
              </a:ext>
            </a:extLst>
          </p:cNvPr>
          <p:cNvSpPr txBox="1">
            <a:spLocks/>
          </p:cNvSpPr>
          <p:nvPr/>
        </p:nvSpPr>
        <p:spPr>
          <a:xfrm>
            <a:off x="557212" y="6184881"/>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a:t>Dhrubajyoti Mandal</a:t>
            </a:r>
            <a:endParaRPr lang="en-IN" sz="266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9" name="Picture Placeholder 8" descr="imp1"/>
          <p:cNvPicPr>
            <a:picLocks noGrp="1" noChangeAspect="1"/>
          </p:cNvPicPr>
          <p:nvPr>
            <p:ph type="pic" idx="2"/>
          </p:nvPr>
        </p:nvPicPr>
        <p:blipFill>
          <a:blip r:embed="rId3"/>
          <a:stretch>
            <a:fillRect/>
          </a:stretch>
        </p:blipFill>
        <p:spPr>
          <a:xfrm>
            <a:off x="608647" y="1022032"/>
            <a:ext cx="10974705" cy="4813935"/>
          </a:xfrm>
          <a:prstGeom prst="rect">
            <a:avLst/>
          </a:prstGeom>
        </p:spPr>
      </p:pic>
      <p:pic>
        <p:nvPicPr>
          <p:cNvPr id="214" name="Google Shape;214;p6"/>
          <p:cNvPicPr preferRelativeResize="0"/>
          <p:nvPr/>
        </p:nvPicPr>
        <p:blipFill rotWithShape="1">
          <a:blip r:embed="rId4"/>
          <a:srcRect l="4529" t="20267" r="4173" b="26840"/>
          <a:stretch>
            <a:fillRect/>
          </a:stretch>
        </p:blipFill>
        <p:spPr>
          <a:xfrm>
            <a:off x="10942081" y="105045"/>
            <a:ext cx="1249918" cy="474910"/>
          </a:xfrm>
          <a:prstGeom prst="rect">
            <a:avLst/>
          </a:prstGeom>
          <a:noFill/>
          <a:ln>
            <a:noFill/>
          </a:ln>
        </p:spPr>
      </p:pic>
      <p:sp>
        <p:nvSpPr>
          <p:cNvPr id="13" name="Google Shape;212;p6"/>
          <p:cNvSpPr txBox="1"/>
          <p:nvPr/>
        </p:nvSpPr>
        <p:spPr>
          <a:xfrm>
            <a:off x="381898" y="411407"/>
            <a:ext cx="9402182" cy="461624"/>
          </a:xfrm>
          <a:prstGeom prst="rect">
            <a:avLst/>
          </a:prstGeom>
          <a:noFill/>
          <a:ln>
            <a:noFill/>
          </a:ln>
        </p:spPr>
        <p:txBody>
          <a:bodyPr spcFirstLastPara="1" wrap="square" lIns="91425" tIns="45700" rIns="91425" bIns="45700" anchor="ctr" anchorCtr="0">
            <a:spAutoFit/>
          </a:bodyPr>
          <a:lstStyle/>
          <a:p>
            <a:pPr lvl="0">
              <a:buSzPts val="3200"/>
            </a:pPr>
            <a:r>
              <a:rPr lang="en-US" altLang="en-IN" sz="2400" b="1" dirty="0" err="1">
                <a:solidFill>
                  <a:schemeClr val="dk1"/>
                </a:solidFill>
              </a:rPr>
              <a:t>Mathmatics</a:t>
            </a:r>
            <a:r>
              <a:rPr lang="en-US" altLang="en-IN" sz="2400" b="1" dirty="0">
                <a:solidFill>
                  <a:schemeClr val="dk1"/>
                </a:solidFill>
              </a:rPr>
              <a:t> of Affine Transformation</a:t>
            </a:r>
            <a:endParaRPr lang="en-US" sz="3200" b="1" dirty="0">
              <a:solidFill>
                <a:schemeClr val="dk1"/>
              </a:solidFill>
            </a:endParaRPr>
          </a:p>
        </p:txBody>
      </p:sp>
      <p:sp>
        <p:nvSpPr>
          <p:cNvPr id="10" name="Google Shape;100;p17">
            <a:extLst>
              <a:ext uri="{FF2B5EF4-FFF2-40B4-BE49-F238E27FC236}">
                <a16:creationId xmlns:a16="http://schemas.microsoft.com/office/drawing/2014/main" id="{2B82BB2E-8941-4748-99E3-6172A84FE417}"/>
              </a:ext>
            </a:extLst>
          </p:cNvPr>
          <p:cNvSpPr txBox="1">
            <a:spLocks/>
          </p:cNvSpPr>
          <p:nvPr/>
        </p:nvSpPr>
        <p:spPr>
          <a:xfrm>
            <a:off x="8837613" y="5984968"/>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May 28, 2024</a:t>
            </a:r>
          </a:p>
        </p:txBody>
      </p:sp>
      <p:sp>
        <p:nvSpPr>
          <p:cNvPr id="12" name="Google Shape;99;p17">
            <a:extLst>
              <a:ext uri="{FF2B5EF4-FFF2-40B4-BE49-F238E27FC236}">
                <a16:creationId xmlns:a16="http://schemas.microsoft.com/office/drawing/2014/main" id="{EF236277-A7FF-45A4-8577-DD6DF7CE957C}"/>
              </a:ext>
            </a:extLst>
          </p:cNvPr>
          <p:cNvSpPr txBox="1">
            <a:spLocks/>
          </p:cNvSpPr>
          <p:nvPr/>
        </p:nvSpPr>
        <p:spPr>
          <a:xfrm>
            <a:off x="115888" y="597712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err="1"/>
              <a:t>Subhadeep</a:t>
            </a:r>
            <a:r>
              <a:rPr lang="en-IN" sz="2666" dirty="0"/>
              <a:t> Bhadra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415600" y="4601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Interesting Observations</a:t>
            </a:r>
            <a:endParaRPr sz="4266"/>
          </a:p>
        </p:txBody>
      </p:sp>
      <p:sp>
        <p:nvSpPr>
          <p:cNvPr id="75" name="Google Shape;75;p15"/>
          <p:cNvSpPr txBox="1">
            <a:spLocks noGrp="1"/>
          </p:cNvSpPr>
          <p:nvPr>
            <p:ph type="subTitle" idx="1"/>
          </p:nvPr>
        </p:nvSpPr>
        <p:spPr>
          <a:xfrm>
            <a:off x="1027330" y="2981728"/>
            <a:ext cx="1490800" cy="49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333" dirty="0"/>
              <a:t>input image</a:t>
            </a:r>
            <a:endParaRPr sz="1333" dirty="0"/>
          </a:p>
        </p:txBody>
      </p:sp>
      <p:sp>
        <p:nvSpPr>
          <p:cNvPr id="76" name="Google Shape;76;p15"/>
          <p:cNvSpPr txBox="1">
            <a:spLocks noGrp="1"/>
          </p:cNvSpPr>
          <p:nvPr>
            <p:ph type="subTitle" idx="4294967295"/>
          </p:nvPr>
        </p:nvSpPr>
        <p:spPr>
          <a:xfrm>
            <a:off x="2829888" y="3124128"/>
            <a:ext cx="2354263" cy="4905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333" dirty="0"/>
              <a:t>output from OpenCV</a:t>
            </a:r>
            <a:br>
              <a:rPr lang="en" sz="1333" dirty="0"/>
            </a:br>
            <a:r>
              <a:rPr lang="en" sz="1333" dirty="0"/>
              <a:t>Avg execution time: 0.302s</a:t>
            </a:r>
            <a:endParaRPr sz="1333" dirty="0"/>
          </a:p>
        </p:txBody>
      </p:sp>
      <p:sp>
        <p:nvSpPr>
          <p:cNvPr id="77" name="Google Shape;77;p15"/>
          <p:cNvSpPr txBox="1">
            <a:spLocks noGrp="1"/>
          </p:cNvSpPr>
          <p:nvPr>
            <p:ph type="subTitle" idx="4294967295"/>
          </p:nvPr>
        </p:nvSpPr>
        <p:spPr>
          <a:xfrm>
            <a:off x="5486334" y="3114343"/>
            <a:ext cx="2565400" cy="5413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333" dirty="0"/>
              <a:t>output from Halide</a:t>
            </a:r>
            <a:br>
              <a:rPr lang="en" sz="1333" dirty="0"/>
            </a:br>
            <a:r>
              <a:rPr lang="en" sz="1333" dirty="0"/>
              <a:t>Avg execution time: </a:t>
            </a:r>
            <a:r>
              <a:rPr lang="en" sz="1333" dirty="0">
                <a:solidFill>
                  <a:srgbClr val="E06666"/>
                </a:solidFill>
              </a:rPr>
              <a:t>0.795s</a:t>
            </a:r>
            <a:endParaRPr sz="1333" dirty="0">
              <a:solidFill>
                <a:srgbClr val="E06666"/>
              </a:solidFill>
            </a:endParaRPr>
          </a:p>
        </p:txBody>
      </p:sp>
      <p:sp>
        <p:nvSpPr>
          <p:cNvPr id="78" name="Google Shape;78;p15"/>
          <p:cNvSpPr txBox="1">
            <a:spLocks noGrp="1"/>
          </p:cNvSpPr>
          <p:nvPr>
            <p:ph type="subTitle" idx="4294967295"/>
          </p:nvPr>
        </p:nvSpPr>
        <p:spPr>
          <a:xfrm>
            <a:off x="1295706" y="3966628"/>
            <a:ext cx="5373688" cy="21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Angle of rotation: 30 degrees, about center of image</a:t>
            </a:r>
            <a:br>
              <a:rPr lang="en" sz="1600" dirty="0"/>
            </a:br>
            <a:r>
              <a:rPr lang="en" sz="1600" dirty="0"/>
              <a:t>Loop nest used in Halide: [using plain rotation matrix]</a:t>
            </a:r>
            <a:br>
              <a:rPr lang="en" sz="1600" dirty="0"/>
            </a:br>
            <a:endParaRPr sz="1600" dirty="0"/>
          </a:p>
          <a:p>
            <a:pPr marL="0" lvl="0" indent="0" algn="l" rtl="0">
              <a:spcBef>
                <a:spcPts val="0"/>
              </a:spcBef>
              <a:spcAft>
                <a:spcPts val="0"/>
              </a:spcAft>
              <a:buNone/>
            </a:pPr>
            <a:r>
              <a:rPr lang="en" sz="1600" dirty="0">
                <a:latin typeface="Fira Code"/>
                <a:ea typeface="Fira Code"/>
                <a:cs typeface="Fira Code"/>
                <a:sym typeface="Fira Code"/>
              </a:rPr>
              <a:t>  for c:</a:t>
            </a:r>
            <a:endParaRPr sz="1600" dirty="0">
              <a:latin typeface="Fira Code"/>
              <a:ea typeface="Fira Code"/>
              <a:cs typeface="Fira Code"/>
              <a:sym typeface="Fira Code"/>
            </a:endParaRPr>
          </a:p>
          <a:p>
            <a:pPr marL="0" lvl="0" indent="0" algn="l" rtl="0">
              <a:spcBef>
                <a:spcPts val="0"/>
              </a:spcBef>
              <a:spcAft>
                <a:spcPts val="0"/>
              </a:spcAft>
              <a:buNone/>
            </a:pPr>
            <a:r>
              <a:rPr lang="en" sz="1600" dirty="0">
                <a:latin typeface="Fira Code"/>
                <a:ea typeface="Fira Code"/>
                <a:cs typeface="Fira Code"/>
                <a:sym typeface="Fira Code"/>
              </a:rPr>
              <a:t>    parallel y:</a:t>
            </a:r>
            <a:endParaRPr sz="1600" dirty="0">
              <a:latin typeface="Fira Code"/>
              <a:ea typeface="Fira Code"/>
              <a:cs typeface="Fira Code"/>
              <a:sym typeface="Fira Code"/>
            </a:endParaRPr>
          </a:p>
          <a:p>
            <a:pPr marL="0" lvl="0" indent="0" algn="l" rtl="0">
              <a:spcBef>
                <a:spcPts val="0"/>
              </a:spcBef>
              <a:spcAft>
                <a:spcPts val="0"/>
              </a:spcAft>
              <a:buNone/>
            </a:pPr>
            <a:r>
              <a:rPr lang="en" sz="1600" dirty="0">
                <a:latin typeface="Fira Code"/>
                <a:ea typeface="Fira Code"/>
                <a:cs typeface="Fira Code"/>
                <a:sym typeface="Fira Code"/>
              </a:rPr>
              <a:t>      for x.x:</a:t>
            </a:r>
            <a:endParaRPr sz="1600" dirty="0">
              <a:latin typeface="Fira Code"/>
              <a:ea typeface="Fira Code"/>
              <a:cs typeface="Fira Code"/>
              <a:sym typeface="Fira Code"/>
            </a:endParaRPr>
          </a:p>
          <a:p>
            <a:pPr marL="0" lvl="0" indent="0" algn="l" rtl="0">
              <a:spcBef>
                <a:spcPts val="0"/>
              </a:spcBef>
              <a:spcAft>
                <a:spcPts val="0"/>
              </a:spcAft>
              <a:buNone/>
            </a:pPr>
            <a:r>
              <a:rPr lang="en" sz="1600" dirty="0">
                <a:latin typeface="Fira Code"/>
                <a:ea typeface="Fira Code"/>
                <a:cs typeface="Fira Code"/>
                <a:sym typeface="Fira Code"/>
              </a:rPr>
              <a:t>        vectorized x.v0 in [0, 7]:</a:t>
            </a:r>
            <a:endParaRPr sz="1600" dirty="0">
              <a:latin typeface="Fira Code"/>
              <a:ea typeface="Fira Code"/>
              <a:cs typeface="Fira Code"/>
              <a:sym typeface="Fira Code"/>
            </a:endParaRPr>
          </a:p>
          <a:p>
            <a:pPr marL="0" lvl="0" indent="0" algn="l" rtl="0">
              <a:spcBef>
                <a:spcPts val="0"/>
              </a:spcBef>
              <a:spcAft>
                <a:spcPts val="0"/>
              </a:spcAft>
              <a:buNone/>
            </a:pPr>
            <a:r>
              <a:rPr lang="en" sz="1600" dirty="0">
                <a:latin typeface="Fira Code"/>
                <a:ea typeface="Fira Code"/>
                <a:cs typeface="Fira Code"/>
                <a:sym typeface="Fira Code"/>
              </a:rPr>
              <a:t>          rotated(...) = ...</a:t>
            </a:r>
            <a:endParaRPr sz="1600" dirty="0">
              <a:latin typeface="Fira Code"/>
              <a:ea typeface="Fira Code"/>
              <a:cs typeface="Fira Code"/>
              <a:sym typeface="Fira Code"/>
            </a:endParaRPr>
          </a:p>
          <a:p>
            <a:pPr marL="0" lvl="0" indent="0" algn="l" rtl="0">
              <a:spcBef>
                <a:spcPts val="0"/>
              </a:spcBef>
              <a:spcAft>
                <a:spcPts val="0"/>
              </a:spcAft>
              <a:buNone/>
            </a:pPr>
            <a:endParaRPr sz="1600" dirty="0"/>
          </a:p>
        </p:txBody>
      </p:sp>
      <p:pic>
        <p:nvPicPr>
          <p:cNvPr id="74" name="Google Shape;74;p15"/>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79" name="Google Shape;79;p15"/>
          <p:cNvSpPr txBox="1"/>
          <p:nvPr/>
        </p:nvSpPr>
        <p:spPr>
          <a:xfrm>
            <a:off x="8996896" y="3537931"/>
            <a:ext cx="2731200" cy="229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33" b="1" dirty="0">
                <a:solidFill>
                  <a:schemeClr val="lt2"/>
                </a:solidFill>
              </a:rPr>
              <a:t>Tests run on an Intel i7-10750H (12) @ 5.000GHz, all under similar workloads</a:t>
            </a:r>
            <a:br>
              <a:rPr lang="en" sz="1333" b="1" dirty="0">
                <a:solidFill>
                  <a:schemeClr val="lt2"/>
                </a:solidFill>
              </a:rPr>
            </a:br>
            <a:br>
              <a:rPr lang="en" sz="1333" b="1" dirty="0">
                <a:solidFill>
                  <a:schemeClr val="lt2"/>
                </a:solidFill>
              </a:rPr>
            </a:br>
            <a:r>
              <a:rPr lang="en" sz="1333" b="1" dirty="0">
                <a:solidFill>
                  <a:schemeClr val="lt2"/>
                </a:solidFill>
              </a:rPr>
              <a:t>Input is a 512*512 png image</a:t>
            </a:r>
            <a:br>
              <a:rPr lang="en" sz="1333" b="1" dirty="0">
                <a:solidFill>
                  <a:schemeClr val="lt2"/>
                </a:solidFill>
              </a:rPr>
            </a:br>
            <a:r>
              <a:rPr lang="en" sz="1333" b="1" dirty="0">
                <a:solidFill>
                  <a:schemeClr val="lt2"/>
                </a:solidFill>
              </a:rPr>
              <a:t>ColorSpace_ICC: RGB</a:t>
            </a:r>
            <a:br>
              <a:rPr lang="en" sz="1333" b="1" dirty="0">
                <a:solidFill>
                  <a:schemeClr val="lt2"/>
                </a:solidFill>
              </a:rPr>
            </a:br>
            <a:br>
              <a:rPr lang="en" sz="1333" b="1" dirty="0">
                <a:solidFill>
                  <a:schemeClr val="lt2"/>
                </a:solidFill>
              </a:rPr>
            </a:br>
            <a:r>
              <a:rPr lang="en" sz="1333" b="1" dirty="0">
                <a:solidFill>
                  <a:schemeClr val="lt2"/>
                </a:solidFill>
              </a:rPr>
              <a:t>Each of the output images turned out to be 699*699 px  in dimensions</a:t>
            </a:r>
            <a:endParaRPr sz="1333" b="1" dirty="0">
              <a:solidFill>
                <a:schemeClr val="lt2"/>
              </a:solidFill>
            </a:endParaRPr>
          </a:p>
        </p:txBody>
      </p:sp>
      <p:pic>
        <p:nvPicPr>
          <p:cNvPr id="80" name="Google Shape;80;p15"/>
          <p:cNvPicPr preferRelativeResize="0"/>
          <p:nvPr/>
        </p:nvPicPr>
        <p:blipFill>
          <a:blip r:embed="rId4">
            <a:alphaModFix/>
          </a:blip>
          <a:stretch>
            <a:fillRect/>
          </a:stretch>
        </p:blipFill>
        <p:spPr>
          <a:xfrm>
            <a:off x="5988584" y="1420834"/>
            <a:ext cx="1560900" cy="1560900"/>
          </a:xfrm>
          <a:prstGeom prst="rect">
            <a:avLst/>
          </a:prstGeom>
          <a:noFill/>
          <a:ln>
            <a:noFill/>
          </a:ln>
        </p:spPr>
      </p:pic>
      <p:pic>
        <p:nvPicPr>
          <p:cNvPr id="81" name="Google Shape;81;p15"/>
          <p:cNvPicPr preferRelativeResize="0"/>
          <p:nvPr/>
        </p:nvPicPr>
        <p:blipFill>
          <a:blip r:embed="rId5">
            <a:alphaModFix/>
          </a:blip>
          <a:stretch>
            <a:fillRect/>
          </a:stretch>
        </p:blipFill>
        <p:spPr>
          <a:xfrm>
            <a:off x="3202100" y="1420828"/>
            <a:ext cx="1560900" cy="1560900"/>
          </a:xfrm>
          <a:prstGeom prst="rect">
            <a:avLst/>
          </a:prstGeom>
          <a:noFill/>
          <a:ln>
            <a:noFill/>
          </a:ln>
        </p:spPr>
      </p:pic>
      <p:pic>
        <p:nvPicPr>
          <p:cNvPr id="82" name="Google Shape;82;p15"/>
          <p:cNvPicPr preferRelativeResize="0"/>
          <p:nvPr/>
        </p:nvPicPr>
        <p:blipFill>
          <a:blip r:embed="rId6">
            <a:alphaModFix/>
          </a:blip>
          <a:stretch>
            <a:fillRect/>
          </a:stretch>
        </p:blipFill>
        <p:spPr>
          <a:xfrm>
            <a:off x="942975" y="1420828"/>
            <a:ext cx="1560900" cy="1560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p:nvPr/>
        </p:nvSpPr>
        <p:spPr>
          <a:xfrm>
            <a:off x="6096000" y="0"/>
            <a:ext cx="6096000" cy="6858000"/>
          </a:xfrm>
          <a:prstGeom prst="rect">
            <a:avLst/>
          </a:prstGeom>
          <a:solidFill>
            <a:srgbClr val="2A2A2A">
              <a:alpha val="696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33"/>
          </a:p>
        </p:txBody>
      </p:sp>
      <p:sp>
        <p:nvSpPr>
          <p:cNvPr id="88" name="Google Shape;88;p16"/>
          <p:cNvSpPr txBox="1">
            <a:spLocks noGrp="1"/>
          </p:cNvSpPr>
          <p:nvPr>
            <p:ph type="ctrTitle"/>
          </p:nvPr>
        </p:nvSpPr>
        <p:spPr>
          <a:xfrm>
            <a:off x="415600" y="4601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Logs</a:t>
            </a:r>
            <a:endParaRPr sz="4266"/>
          </a:p>
        </p:txBody>
      </p:sp>
      <p:sp>
        <p:nvSpPr>
          <p:cNvPr id="90" name="Google Shape;90;p16"/>
          <p:cNvSpPr txBox="1">
            <a:spLocks noGrp="1"/>
          </p:cNvSpPr>
          <p:nvPr>
            <p:ph type="subTitle" idx="1"/>
          </p:nvPr>
        </p:nvSpPr>
        <p:spPr>
          <a:xfrm>
            <a:off x="415600" y="1387566"/>
            <a:ext cx="5376000" cy="47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Code"/>
                <a:ea typeface="Fira Code"/>
                <a:cs typeface="Fira Code"/>
                <a:sym typeface="Fira Code"/>
              </a:rPr>
              <a:t>$ echo "OpenCV" &amp;&amp; for i in {1..20}; do time ./darotator; done                 </a:t>
            </a:r>
            <a:endParaRPr sz="1200">
              <a:latin typeface="Fira Code"/>
              <a:ea typeface="Fira Code"/>
              <a:cs typeface="Fira Code"/>
              <a:sym typeface="Fira Code"/>
            </a:endParaRPr>
          </a:p>
          <a:p>
            <a:pPr marL="0" lvl="0" indent="0" algn="l" rtl="0">
              <a:spcBef>
                <a:spcPts val="0"/>
              </a:spcBef>
              <a:spcAft>
                <a:spcPts val="0"/>
              </a:spcAft>
              <a:buNone/>
            </a:pPr>
            <a:r>
              <a:rPr lang="en" sz="1200" b="1">
                <a:latin typeface="Fira Code"/>
                <a:ea typeface="Fira Code"/>
                <a:cs typeface="Fira Code"/>
                <a:sym typeface="Fira Code"/>
              </a:rPr>
              <a:t>OpenCV</a:t>
            </a:r>
            <a:endParaRPr sz="1200" b="1">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0.29s user 0.02s system 98% cpu 0.317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0.30s user 0.03s system 98% cpu 0.333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0.31s user 0.02s system 98% cpu 0.331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0.31s user 0.02s system 98% cpu 0.331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0.30s user 0.01s system 98% cpu 0.321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0.30s user 0.01s system 98% cpu 0.319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0.29s user 0.02s system 98% cpu 0.312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0.32s user 0.02s system 98% cpu 0.345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0.30s user 0.02s system 98% cpu 0.320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0.29s user 0.02s system 98% cpu 0.317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0.30s user 0.02s system 98% cpu 0.325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0.30s user 0.01s system 98% cpu 0.315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0.30s user 0.02s system 98% cpu 0.326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0.30s user 0.02s system 97% cpu 0.333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0.31s user 0.01s system 98% cpu 0.319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0.31s user 0.01s system 98% cpu 0.325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0.30s user 0.02s system 98% cpu 0.328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0.29s user 0.03s system 98% cpu 0.327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0.31s user 0.01s system 98% cpu 0.331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0.31s user 0.01s system 98% cpu 0.328 total</a:t>
            </a:r>
            <a:br>
              <a:rPr lang="en" sz="1200">
                <a:latin typeface="Fira Code"/>
                <a:ea typeface="Fira Code"/>
                <a:cs typeface="Fira Code"/>
                <a:sym typeface="Fira Code"/>
              </a:rPr>
            </a:br>
            <a:br>
              <a:rPr lang="en" sz="1200">
                <a:latin typeface="Fira Code"/>
                <a:ea typeface="Fira Code"/>
                <a:cs typeface="Fira Code"/>
                <a:sym typeface="Fira Code"/>
              </a:rPr>
            </a:br>
            <a:r>
              <a:rPr lang="en" sz="1200" b="1">
                <a:latin typeface="Fira Code"/>
                <a:ea typeface="Fira Code"/>
                <a:cs typeface="Fira Code"/>
                <a:sym typeface="Fira Code"/>
              </a:rPr>
              <a:t>AVG: 0.302s</a:t>
            </a:r>
            <a:endParaRPr sz="1200" b="1">
              <a:latin typeface="Fira Code"/>
              <a:ea typeface="Fira Code"/>
              <a:cs typeface="Fira Code"/>
              <a:sym typeface="Fira Code"/>
            </a:endParaRPr>
          </a:p>
          <a:p>
            <a:pPr marL="0" lvl="0" indent="0" algn="l" rtl="0">
              <a:spcBef>
                <a:spcPts val="0"/>
              </a:spcBef>
              <a:spcAft>
                <a:spcPts val="0"/>
              </a:spcAft>
              <a:buNone/>
            </a:pPr>
            <a:endParaRPr sz="1200">
              <a:latin typeface="Fira Code"/>
              <a:ea typeface="Fira Code"/>
              <a:cs typeface="Fira Code"/>
              <a:sym typeface="Fira Code"/>
            </a:endParaRPr>
          </a:p>
        </p:txBody>
      </p:sp>
      <p:sp>
        <p:nvSpPr>
          <p:cNvPr id="91" name="Google Shape;91;p16"/>
          <p:cNvSpPr txBox="1">
            <a:spLocks noGrp="1"/>
          </p:cNvSpPr>
          <p:nvPr>
            <p:ph type="subTitle" idx="4294967295"/>
          </p:nvPr>
        </p:nvSpPr>
        <p:spPr>
          <a:xfrm>
            <a:off x="6699250" y="1387475"/>
            <a:ext cx="5492750" cy="4794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Code"/>
                <a:ea typeface="Fira Code"/>
                <a:cs typeface="Fira Code"/>
                <a:sym typeface="Fira Code"/>
              </a:rPr>
              <a:t>$ echo "Halide -parallel(y) -vectorize(x, 8)" &amp;&amp; for i in {1..20}; do time ./darotator; done</a:t>
            </a:r>
            <a:endParaRPr sz="1200">
              <a:latin typeface="Fira Code"/>
              <a:ea typeface="Fira Code"/>
              <a:cs typeface="Fira Code"/>
              <a:sym typeface="Fira Code"/>
            </a:endParaRPr>
          </a:p>
          <a:p>
            <a:pPr marL="0" lvl="0" indent="0" algn="l" rtl="0">
              <a:spcBef>
                <a:spcPts val="0"/>
              </a:spcBef>
              <a:spcAft>
                <a:spcPts val="0"/>
              </a:spcAft>
              <a:buNone/>
            </a:pPr>
            <a:r>
              <a:rPr lang="en" sz="1200" b="1">
                <a:latin typeface="Fira Code"/>
                <a:ea typeface="Fira Code"/>
                <a:cs typeface="Fira Code"/>
                <a:sym typeface="Fira Code"/>
              </a:rPr>
              <a:t>Halide -parallel(y) -vectorize(x, 8)</a:t>
            </a:r>
            <a:endParaRPr sz="1200" b="1">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0.81s user 0.02s system 100% cpu 0.831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0.85s user 0.03s system 100% cpu 0.878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0.82s user 0.02s system 100% cpu 0.842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0.77s user 0.06s system 100% cpu 0.834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0.82s user 0.03s system 99% cpu 0.849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0.80s user 0.02s system 100% cpu 0.813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0.79s user 0.03s system 100% cpu 0.815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0.78s user 0.03s system 100% cpu 0.804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0.77s user 0.04s system 100% cpu 0.816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0.77s user 0.04s system 100% cpu 0.813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0.79s user 0.03s system 100% cpu 0.818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0.80s user 0.03s system 100% cpu 0.824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0.79s user 0.02s system 100% cpu 0.806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0.81s user 0.02s system 100% cpu 0.829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0.81s user 0.03s system 100% cpu 0.833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0.79s user 0.05s system 100% cpu 0.835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0.77s user 0.06s system 100% cpu 0.823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0.76s user 0.06s system 100% cpu 0.818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0.76s user 0.04s system 100% cpu 0.800 total</a:t>
            </a:r>
            <a:endParaRPr sz="1200">
              <a:latin typeface="Fira Code"/>
              <a:ea typeface="Fira Code"/>
              <a:cs typeface="Fira Code"/>
              <a:sym typeface="Fira Code"/>
            </a:endParaRPr>
          </a:p>
          <a:p>
            <a:pPr marL="0" lvl="0" indent="0" algn="l" rtl="0">
              <a:spcBef>
                <a:spcPts val="0"/>
              </a:spcBef>
              <a:spcAft>
                <a:spcPts val="0"/>
              </a:spcAft>
              <a:buNone/>
            </a:pPr>
            <a:r>
              <a:rPr lang="en" sz="1200">
                <a:latin typeface="Fira Code"/>
                <a:ea typeface="Fira Code"/>
                <a:cs typeface="Fira Code"/>
                <a:sym typeface="Fira Code"/>
              </a:rPr>
              <a:t>./darotator  0.83s user 0.01s system 100% cpu 0.838 total</a:t>
            </a:r>
            <a:endParaRPr sz="1200">
              <a:latin typeface="Fira Code"/>
              <a:ea typeface="Fira Code"/>
              <a:cs typeface="Fira Code"/>
              <a:sym typeface="Fira Code"/>
            </a:endParaRPr>
          </a:p>
          <a:p>
            <a:pPr marL="0" lvl="0" indent="0" algn="l" rtl="0">
              <a:spcBef>
                <a:spcPts val="0"/>
              </a:spcBef>
              <a:spcAft>
                <a:spcPts val="0"/>
              </a:spcAft>
              <a:buNone/>
            </a:pPr>
            <a:br>
              <a:rPr lang="en" sz="1200">
                <a:latin typeface="Fira Code"/>
                <a:ea typeface="Fira Code"/>
                <a:cs typeface="Fira Code"/>
                <a:sym typeface="Fira Code"/>
              </a:rPr>
            </a:br>
            <a:r>
              <a:rPr lang="en" sz="1200" b="1">
                <a:latin typeface="Fira Code"/>
                <a:ea typeface="Fira Code"/>
                <a:cs typeface="Fira Code"/>
                <a:sym typeface="Fira Code"/>
              </a:rPr>
              <a:t>AVG: </a:t>
            </a:r>
            <a:r>
              <a:rPr lang="en" sz="1200" b="1">
                <a:solidFill>
                  <a:srgbClr val="E06666"/>
                </a:solidFill>
                <a:latin typeface="Fira Code"/>
                <a:ea typeface="Fira Code"/>
                <a:cs typeface="Fira Code"/>
                <a:sym typeface="Fira Code"/>
              </a:rPr>
              <a:t>0.795s</a:t>
            </a:r>
            <a:endParaRPr sz="1200" b="1">
              <a:solidFill>
                <a:srgbClr val="E06666"/>
              </a:solidFill>
              <a:latin typeface="Fira Code"/>
              <a:ea typeface="Fira Code"/>
              <a:cs typeface="Fira Code"/>
              <a:sym typeface="Fira Code"/>
            </a:endParaRPr>
          </a:p>
        </p:txBody>
      </p:sp>
      <p:pic>
        <p:nvPicPr>
          <p:cNvPr id="89" name="Google Shape;89;p16"/>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ctrTitle"/>
          </p:nvPr>
        </p:nvSpPr>
        <p:spPr>
          <a:xfrm>
            <a:off x="415600" y="2653733"/>
            <a:ext cx="11360800" cy="10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66"/>
              <a:t>Further Optimization Scopes</a:t>
            </a:r>
            <a:endParaRPr sz="4666"/>
          </a:p>
        </p:txBody>
      </p:sp>
      <p:sp>
        <p:nvSpPr>
          <p:cNvPr id="97" name="Google Shape;97;p17"/>
          <p:cNvSpPr txBox="1">
            <a:spLocks noGrp="1"/>
          </p:cNvSpPr>
          <p:nvPr>
            <p:ph type="subTitle" idx="1"/>
          </p:nvPr>
        </p:nvSpPr>
        <p:spPr>
          <a:xfrm>
            <a:off x="415600" y="3533033"/>
            <a:ext cx="11360800" cy="8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Worklet: 24VI24KIIT</a:t>
            </a:r>
            <a:endParaRPr/>
          </a:p>
        </p:txBody>
      </p:sp>
      <p:sp>
        <p:nvSpPr>
          <p:cNvPr id="99" name="Google Shape;99;p17"/>
          <p:cNvSpPr txBox="1">
            <a:spLocks noGrp="1"/>
          </p:cNvSpPr>
          <p:nvPr>
            <p:ph type="subTitle" idx="4294967295"/>
          </p:nvPr>
        </p:nvSpPr>
        <p:spPr>
          <a:xfrm>
            <a:off x="0" y="6002338"/>
            <a:ext cx="3352800" cy="579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66" dirty="0"/>
              <a:t>Dhrubajyoti Mandal</a:t>
            </a:r>
            <a:endParaRPr sz="2666" dirty="0"/>
          </a:p>
        </p:txBody>
      </p:sp>
      <p:sp>
        <p:nvSpPr>
          <p:cNvPr id="100" name="Google Shape;100;p17"/>
          <p:cNvSpPr txBox="1">
            <a:spLocks noGrp="1"/>
          </p:cNvSpPr>
          <p:nvPr>
            <p:ph type="subTitle" idx="4294967295"/>
          </p:nvPr>
        </p:nvSpPr>
        <p:spPr>
          <a:xfrm>
            <a:off x="8837613" y="6002338"/>
            <a:ext cx="3354387" cy="57943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66" dirty="0"/>
              <a:t>May 31, 2024</a:t>
            </a:r>
            <a:endParaRPr sz="2666" dirty="0"/>
          </a:p>
        </p:txBody>
      </p:sp>
      <p:pic>
        <p:nvPicPr>
          <p:cNvPr id="98" name="Google Shape;98;p17"/>
          <p:cNvPicPr preferRelativeResize="0"/>
          <p:nvPr/>
        </p:nvPicPr>
        <p:blipFill>
          <a:blip r:embed="rId3">
            <a:alphaModFix/>
          </a:blip>
          <a:stretch>
            <a:fillRect/>
          </a:stretch>
        </p:blipFill>
        <p:spPr>
          <a:xfrm>
            <a:off x="10214633" y="95600"/>
            <a:ext cx="1813497" cy="665000"/>
          </a:xfrm>
          <a:prstGeom prst="rect">
            <a:avLst/>
          </a:prstGeom>
          <a:noFill/>
          <a:ln>
            <a:noFill/>
          </a:ln>
        </p:spPr>
      </p:pic>
    </p:spTree>
    <p:extLst>
      <p:ext uri="{BB962C8B-B14F-4D97-AF65-F5344CB8AC3E}">
        <p14:creationId xmlns:p14="http://schemas.microsoft.com/office/powerpoint/2010/main" val="201929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The Halide Auto-Scheduler</a:t>
            </a:r>
            <a:endParaRPr sz="4266"/>
          </a:p>
        </p:txBody>
      </p:sp>
      <p:sp>
        <p:nvSpPr>
          <p:cNvPr id="108" name="Google Shape;108;p18"/>
          <p:cNvSpPr txBox="1">
            <a:spLocks noGrp="1"/>
          </p:cNvSpPr>
          <p:nvPr>
            <p:ph type="subTitle" idx="1"/>
          </p:nvPr>
        </p:nvSpPr>
        <p:spPr>
          <a:xfrm>
            <a:off x="415600" y="2054600"/>
            <a:ext cx="7655200" cy="27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Oftentimes, it happens that manually designed schedules end up being worse than no optimization at all.</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In order to get a reasonable start, we can use Halide’s Auto-Scheduler to give us a convenient starting point, which we can fine-tune later on. </a:t>
            </a:r>
            <a:endParaRPr sz="2000"/>
          </a:p>
        </p:txBody>
      </p:sp>
      <p:pic>
        <p:nvPicPr>
          <p:cNvPr id="106" name="Google Shape;106;p18"/>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107" name="Google Shape;107;p18"/>
          <p:cNvSpPr txBox="1"/>
          <p:nvPr/>
        </p:nvSpPr>
        <p:spPr>
          <a:xfrm>
            <a:off x="9296933" y="4997000"/>
            <a:ext cx="2731200" cy="147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33" b="1">
                <a:solidFill>
                  <a:schemeClr val="lt2"/>
                </a:solidFill>
              </a:rPr>
              <a:t>**effective optimization requires a careful analysis of the system the program is running on itself, and finding the right balance between parallelism and memory efficiency.</a:t>
            </a:r>
            <a:endParaRPr sz="1333" b="1">
              <a:solidFill>
                <a:schemeClr val="lt2"/>
              </a:solidFill>
            </a:endParaRPr>
          </a:p>
        </p:txBody>
      </p:sp>
      <p:sp>
        <p:nvSpPr>
          <p:cNvPr id="109" name="Google Shape;109;p18"/>
          <p:cNvSpPr txBox="1"/>
          <p:nvPr/>
        </p:nvSpPr>
        <p:spPr>
          <a:xfrm>
            <a:off x="415600" y="5612600"/>
            <a:ext cx="3850800" cy="8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33" b="1">
                <a:solidFill>
                  <a:schemeClr val="lt2"/>
                </a:solidFill>
              </a:rPr>
              <a:t>Ref:</a:t>
            </a:r>
            <a:r>
              <a:rPr lang="en" sz="1333">
                <a:solidFill>
                  <a:schemeClr val="lt2"/>
                </a:solidFill>
              </a:rPr>
              <a:t> </a:t>
            </a:r>
            <a:r>
              <a:rPr lang="en" sz="1333" u="sng">
                <a:solidFill>
                  <a:schemeClr val="hlink"/>
                </a:solidFill>
                <a:hlinkClick r:id="rId4"/>
              </a:rPr>
              <a:t>https://halide-lang.org/tutorials/tutorial_lesson_21_auto_scheduler_generate.html</a:t>
            </a:r>
            <a:endParaRPr sz="1333">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ctrTitle"/>
          </p:nvPr>
        </p:nvSpPr>
        <p:spPr>
          <a:xfrm>
            <a:off x="415600" y="598633"/>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Experimental Results</a:t>
            </a:r>
            <a:endParaRPr sz="4266"/>
          </a:p>
        </p:txBody>
      </p:sp>
      <p:pic>
        <p:nvPicPr>
          <p:cNvPr id="115" name="Google Shape;115;p19"/>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116" name="Google Shape;116;p19"/>
          <p:cNvSpPr txBox="1"/>
          <p:nvPr/>
        </p:nvSpPr>
        <p:spPr>
          <a:xfrm>
            <a:off x="7976533" y="4991600"/>
            <a:ext cx="4051600" cy="17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1"/>
                </a:solidFill>
              </a:rPr>
              <a:t>Tests run on an Intel i7-10750H (12) @ 5.000GHz, all under similar workloads</a:t>
            </a:r>
            <a:br>
              <a:rPr lang="en" sz="1200" b="1" dirty="0">
                <a:solidFill>
                  <a:schemeClr val="accent1"/>
                </a:solidFill>
              </a:rPr>
            </a:br>
            <a:br>
              <a:rPr lang="en" sz="1200" b="1" dirty="0">
                <a:solidFill>
                  <a:schemeClr val="accent1"/>
                </a:solidFill>
              </a:rPr>
            </a:br>
            <a:r>
              <a:rPr lang="en" sz="1200" b="1" dirty="0">
                <a:solidFill>
                  <a:schemeClr val="accent1"/>
                </a:solidFill>
              </a:rPr>
              <a:t>Auto-Scheduler specifications:</a:t>
            </a:r>
            <a:br>
              <a:rPr lang="en" sz="1200" b="1" dirty="0">
                <a:solidFill>
                  <a:schemeClr val="accent1"/>
                </a:solidFill>
              </a:rPr>
            </a:br>
            <a:r>
              <a:rPr lang="en" sz="1200" b="1" dirty="0">
                <a:solidFill>
                  <a:schemeClr val="accent1"/>
                </a:solidFill>
              </a:rPr>
              <a:t>target=host autoscheduler=Mullapudi2016 autoscheduler.parallelism=32 autoscheduler.last_level_cache_size=16777216 autoscheduler.balance=40 </a:t>
            </a:r>
            <a:endParaRPr sz="1200" b="1" dirty="0">
              <a:solidFill>
                <a:schemeClr val="accent1"/>
              </a:solidFill>
            </a:endParaRPr>
          </a:p>
        </p:txBody>
      </p:sp>
      <p:sp>
        <p:nvSpPr>
          <p:cNvPr id="117" name="Google Shape;117;p19"/>
          <p:cNvSpPr txBox="1"/>
          <p:nvPr/>
        </p:nvSpPr>
        <p:spPr>
          <a:xfrm>
            <a:off x="415600" y="1564400"/>
            <a:ext cx="4051600" cy="535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33" b="1">
                <a:solidFill>
                  <a:schemeClr val="lt2"/>
                </a:solidFill>
                <a:latin typeface="Fira Code"/>
                <a:ea typeface="Fira Code"/>
                <a:cs typeface="Fira Code"/>
                <a:sym typeface="Fira Code"/>
              </a:rPr>
              <a:t>Execution time (in ms) of a 1024*1024 input buffer</a:t>
            </a:r>
            <a:endParaRPr sz="1333" b="1">
              <a:solidFill>
                <a:schemeClr val="lt2"/>
              </a:solidFill>
              <a:latin typeface="Fira Code"/>
              <a:ea typeface="Fira Code"/>
              <a:cs typeface="Fira Code"/>
              <a:sym typeface="Fira Code"/>
            </a:endParaRPr>
          </a:p>
          <a:p>
            <a:pPr marL="0" lvl="0" indent="0" algn="l" rtl="0">
              <a:spcBef>
                <a:spcPts val="0"/>
              </a:spcBef>
              <a:spcAft>
                <a:spcPts val="0"/>
              </a:spcAft>
              <a:buNone/>
            </a:pPr>
            <a:endParaRPr sz="1333" b="1">
              <a:solidFill>
                <a:schemeClr val="lt2"/>
              </a:solidFill>
              <a:latin typeface="Fira Code"/>
              <a:ea typeface="Fira Code"/>
              <a:cs typeface="Fira Code"/>
              <a:sym typeface="Fira Code"/>
            </a:endParaRPr>
          </a:p>
          <a:p>
            <a:pPr marL="0" lvl="0" indent="0" algn="l" rtl="0">
              <a:spcBef>
                <a:spcPts val="0"/>
              </a:spcBef>
              <a:spcAft>
                <a:spcPts val="0"/>
              </a:spcAft>
              <a:buNone/>
            </a:pPr>
            <a:r>
              <a:rPr lang="en" sz="1333" b="1">
                <a:solidFill>
                  <a:schemeClr val="lt2"/>
                </a:solidFill>
                <a:latin typeface="Fira Code"/>
                <a:ea typeface="Fira Code"/>
                <a:cs typeface="Fira Code"/>
                <a:sym typeface="Fira Code"/>
              </a:rPr>
              <a:t>AUTO</a:t>
            </a:r>
            <a:r>
              <a:rPr lang="en" sz="1333">
                <a:solidFill>
                  <a:schemeClr val="lt2"/>
                </a:solidFill>
                <a:latin typeface="Fira Code"/>
                <a:ea typeface="Fira Code"/>
                <a:cs typeface="Fira Code"/>
                <a:sym typeface="Fira Code"/>
              </a:rPr>
              <a:t>	   </a:t>
            </a:r>
            <a:r>
              <a:rPr lang="en" sz="1333" b="1">
                <a:solidFill>
                  <a:schemeClr val="lt2"/>
                </a:solidFill>
                <a:latin typeface="Fira Code"/>
                <a:ea typeface="Fira Code"/>
                <a:cs typeface="Fira Code"/>
                <a:sym typeface="Fira Code"/>
              </a:rPr>
              <a:t>MANUAL</a:t>
            </a:r>
            <a:endParaRPr sz="1333" b="1">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0.453748, 0.455682</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0.46457, 0.458186</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0.460088, 0.456807</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0.456097, 0.456307</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0.477421, 0.46533</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0.456687, 0.455722</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0.453297, 0.454896</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0.455597, 0.455253</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0.512179, 0.456135</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0.462807, 0.45684</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0.479661, 0.464707</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0.454347, 0.457395</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0.457544, 0.460674</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0.458069, 0.45758</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0.455576, 0.455699</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0.458554, 0.457064</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0.462642, 0.460217</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0.454166, 0.454072</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0.457571, 0.45936</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r>
              <a:rPr lang="en" sz="1333">
                <a:solidFill>
                  <a:schemeClr val="lt2"/>
                </a:solidFill>
                <a:latin typeface="Fira Code"/>
                <a:ea typeface="Fira Code"/>
                <a:cs typeface="Fira Code"/>
                <a:sym typeface="Fira Code"/>
              </a:rPr>
              <a:t>0.454757, 0.456103</a:t>
            </a:r>
            <a:endParaRPr sz="1333">
              <a:solidFill>
                <a:schemeClr val="lt2"/>
              </a:solidFill>
              <a:latin typeface="Fira Code"/>
              <a:ea typeface="Fira Code"/>
              <a:cs typeface="Fira Code"/>
              <a:sym typeface="Fira Code"/>
            </a:endParaRPr>
          </a:p>
          <a:p>
            <a:pPr marL="0" lvl="0" indent="0" algn="l" rtl="0">
              <a:spcBef>
                <a:spcPts val="0"/>
              </a:spcBef>
              <a:spcAft>
                <a:spcPts val="0"/>
              </a:spcAft>
              <a:buNone/>
            </a:pPr>
            <a:endParaRPr sz="1200">
              <a:solidFill>
                <a:schemeClr val="lt2"/>
              </a:solidFill>
              <a:latin typeface="Fira Code"/>
              <a:ea typeface="Fira Code"/>
              <a:cs typeface="Fira Code"/>
              <a:sym typeface="Fira Code"/>
            </a:endParaRPr>
          </a:p>
        </p:txBody>
      </p:sp>
      <p:pic>
        <p:nvPicPr>
          <p:cNvPr id="118" name="Google Shape;118;p19" title="Chart"/>
          <p:cNvPicPr preferRelativeResize="0"/>
          <p:nvPr/>
        </p:nvPicPr>
        <p:blipFill>
          <a:blip r:embed="rId4">
            <a:alphaModFix/>
          </a:blip>
          <a:stretch>
            <a:fillRect/>
          </a:stretch>
        </p:blipFill>
        <p:spPr>
          <a:xfrm>
            <a:off x="4852689" y="1396536"/>
            <a:ext cx="6247687" cy="359506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ctrTitle"/>
          </p:nvPr>
        </p:nvSpPr>
        <p:spPr>
          <a:xfrm>
            <a:off x="415600" y="2653733"/>
            <a:ext cx="11360800" cy="10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66"/>
              <a:t>An Alternate Approach: The DLR Method</a:t>
            </a:r>
            <a:endParaRPr sz="4666"/>
          </a:p>
        </p:txBody>
      </p:sp>
      <p:sp>
        <p:nvSpPr>
          <p:cNvPr id="124" name="Google Shape;124;p20"/>
          <p:cNvSpPr txBox="1">
            <a:spLocks noGrp="1"/>
          </p:cNvSpPr>
          <p:nvPr>
            <p:ph type="subTitle" idx="1"/>
          </p:nvPr>
        </p:nvSpPr>
        <p:spPr>
          <a:xfrm>
            <a:off x="415600" y="3533033"/>
            <a:ext cx="11360800" cy="8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Worklet: 24VI24KIIT</a:t>
            </a:r>
            <a:endParaRPr/>
          </a:p>
        </p:txBody>
      </p:sp>
      <p:sp>
        <p:nvSpPr>
          <p:cNvPr id="126" name="Google Shape;126;p20"/>
          <p:cNvSpPr txBox="1">
            <a:spLocks noGrp="1"/>
          </p:cNvSpPr>
          <p:nvPr>
            <p:ph type="subTitle" idx="4294967295"/>
          </p:nvPr>
        </p:nvSpPr>
        <p:spPr>
          <a:xfrm>
            <a:off x="0" y="6002338"/>
            <a:ext cx="3352800" cy="579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66"/>
              <a:t>Dhrubajyoti Mandal</a:t>
            </a:r>
            <a:endParaRPr sz="2666"/>
          </a:p>
        </p:txBody>
      </p:sp>
      <p:sp>
        <p:nvSpPr>
          <p:cNvPr id="127" name="Google Shape;127;p20"/>
          <p:cNvSpPr txBox="1">
            <a:spLocks noGrp="1"/>
          </p:cNvSpPr>
          <p:nvPr>
            <p:ph type="subTitle" idx="4294967295"/>
          </p:nvPr>
        </p:nvSpPr>
        <p:spPr>
          <a:xfrm>
            <a:off x="8837613" y="6002338"/>
            <a:ext cx="3354387" cy="57943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66" dirty="0"/>
              <a:t>June 4, 2024</a:t>
            </a:r>
            <a:endParaRPr sz="2666" dirty="0"/>
          </a:p>
        </p:txBody>
      </p:sp>
      <p:pic>
        <p:nvPicPr>
          <p:cNvPr id="125" name="Google Shape;125;p20"/>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The DLR Method</a:t>
            </a:r>
            <a:endParaRPr sz="4266"/>
          </a:p>
        </p:txBody>
      </p:sp>
      <p:sp>
        <p:nvSpPr>
          <p:cNvPr id="134" name="Google Shape;134;p21"/>
          <p:cNvSpPr txBox="1">
            <a:spLocks noGrp="1"/>
          </p:cNvSpPr>
          <p:nvPr>
            <p:ph type="subTitle" idx="1"/>
          </p:nvPr>
        </p:nvSpPr>
        <p:spPr>
          <a:xfrm>
            <a:off x="415600" y="1897666"/>
            <a:ext cx="9554000" cy="355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The Double Line Rotation (DLR) Method is a one-pass method for realizing the high-speed rotation of images while preserving the image quality.</a:t>
            </a:r>
            <a:br>
              <a:rPr lang="en" sz="2000"/>
            </a:br>
            <a:br>
              <a:rPr lang="en" sz="2000"/>
            </a:br>
            <a:r>
              <a:rPr lang="en" sz="2000"/>
              <a:t>This method employs the line coordinates in the target image. It finds the base-line equation in the target image and extracts all pixels that correspond to the base-line.</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Extracting the pixels that correspond to the base-line is performed only once. The corresponding pixels in other lines of the target image are calculated by addition or subtraction from the base-line pixel coordinates.</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133" name="Google Shape;133;p21"/>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135" name="Google Shape;135;p21"/>
          <p:cNvSpPr txBox="1"/>
          <p:nvPr/>
        </p:nvSpPr>
        <p:spPr>
          <a:xfrm>
            <a:off x="415600" y="5612600"/>
            <a:ext cx="3850800" cy="106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33" b="1">
                <a:solidFill>
                  <a:schemeClr val="lt2"/>
                </a:solidFill>
              </a:rPr>
              <a:t>Ref:</a:t>
            </a:r>
            <a:r>
              <a:rPr lang="en" sz="1333">
                <a:solidFill>
                  <a:schemeClr val="lt2"/>
                </a:solidFill>
              </a:rPr>
              <a:t> </a:t>
            </a:r>
            <a:r>
              <a:rPr lang="en" sz="1333">
                <a:solidFill>
                  <a:schemeClr val="accent5"/>
                </a:solidFill>
              </a:rPr>
              <a:t>Ashtari, A.H., Nordin, M.J. and Kahaki, S.M.M., 2015. Double line image rotation. IEEE Transactions on Image Processing, 24(11), pp.3370-3385.</a:t>
            </a:r>
            <a:endParaRPr sz="1333">
              <a:solidFill>
                <a:schemeClr val="accent5"/>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The Breakdown</a:t>
            </a:r>
            <a:endParaRPr sz="4266"/>
          </a:p>
        </p:txBody>
      </p:sp>
      <p:sp>
        <p:nvSpPr>
          <p:cNvPr id="142" name="Google Shape;142;p22"/>
          <p:cNvSpPr txBox="1">
            <a:spLocks noGrp="1"/>
          </p:cNvSpPr>
          <p:nvPr>
            <p:ph type="subTitle" idx="1"/>
          </p:nvPr>
        </p:nvSpPr>
        <p:spPr>
          <a:xfrm>
            <a:off x="415600" y="2307166"/>
            <a:ext cx="6876400" cy="28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The DLR algorithm takes place in essentially three stages:</a:t>
            </a:r>
            <a:endParaRPr sz="2000"/>
          </a:p>
          <a:p>
            <a:pPr marL="457200" lvl="0" indent="-323850" algn="l" rtl="0">
              <a:spcBef>
                <a:spcPts val="0"/>
              </a:spcBef>
              <a:spcAft>
                <a:spcPts val="0"/>
              </a:spcAft>
              <a:buSzPts val="1500"/>
              <a:buChar char="➔"/>
            </a:pPr>
            <a:r>
              <a:rPr lang="en" sz="2000"/>
              <a:t>Base-Line Calculation</a:t>
            </a:r>
            <a:endParaRPr sz="2000"/>
          </a:p>
          <a:p>
            <a:pPr marL="457200" lvl="0" indent="-323850" algn="l" rtl="0">
              <a:spcBef>
                <a:spcPts val="0"/>
              </a:spcBef>
              <a:spcAft>
                <a:spcPts val="0"/>
              </a:spcAft>
              <a:buSzPts val="1500"/>
              <a:buChar char="➔"/>
            </a:pPr>
            <a:r>
              <a:rPr lang="en" sz="2000"/>
              <a:t>Unallocated Pixel Filling Strategy (some sort of interpolation basically)</a:t>
            </a:r>
            <a:endParaRPr sz="2000"/>
          </a:p>
          <a:p>
            <a:pPr marL="457200" lvl="0" indent="-323850" algn="l" rtl="0">
              <a:spcBef>
                <a:spcPts val="0"/>
              </a:spcBef>
              <a:spcAft>
                <a:spcPts val="0"/>
              </a:spcAft>
              <a:buSzPts val="1500"/>
              <a:buChar char="➔"/>
            </a:pPr>
            <a:r>
              <a:rPr lang="en" sz="2000"/>
              <a:t>Calculation of the Base-Line, Start-Line and Target Image Size</a:t>
            </a:r>
            <a:endParaRPr sz="2000"/>
          </a:p>
        </p:txBody>
      </p:sp>
      <p:pic>
        <p:nvPicPr>
          <p:cNvPr id="141" name="Google Shape;141;p22"/>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Base-Line Calculation</a:t>
            </a:r>
            <a:endParaRPr sz="4266"/>
          </a:p>
        </p:txBody>
      </p:sp>
      <p:sp>
        <p:nvSpPr>
          <p:cNvPr id="149" name="Google Shape;149;p23"/>
          <p:cNvSpPr txBox="1">
            <a:spLocks noGrp="1"/>
          </p:cNvSpPr>
          <p:nvPr>
            <p:ph type="subTitle" idx="1"/>
          </p:nvPr>
        </p:nvSpPr>
        <p:spPr>
          <a:xfrm>
            <a:off x="415600" y="2638033"/>
            <a:ext cx="6410400" cy="34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 base-line equation in the target image with an arbitrary slope of α is calculated. Then, all columns or rows from the original image, depending on α, are transformed to the corresponding coordinates in the target image.</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The base-line is given by </a:t>
            </a:r>
            <a:r>
              <a:rPr lang="en" sz="2000" i="1"/>
              <a:t>f(x) = Sx, S = tan(α).</a:t>
            </a:r>
            <a:endParaRPr sz="2000" i="1"/>
          </a:p>
          <a:p>
            <a:pPr marL="0" lvl="0" indent="0" algn="l" rtl="0">
              <a:spcBef>
                <a:spcPts val="0"/>
              </a:spcBef>
              <a:spcAft>
                <a:spcPts val="0"/>
              </a:spcAft>
              <a:buNone/>
            </a:pPr>
            <a:r>
              <a:rPr lang="en" sz="2000"/>
              <a:t>The other corresponding lines (in the rotated image) can be computed by:</a:t>
            </a:r>
            <a:endParaRPr sz="2000"/>
          </a:p>
          <a:p>
            <a:pPr marL="0" lvl="0" indent="0" algn="l" rtl="0">
              <a:spcBef>
                <a:spcPts val="0"/>
              </a:spcBef>
              <a:spcAft>
                <a:spcPts val="0"/>
              </a:spcAft>
              <a:buNone/>
            </a:pPr>
            <a:r>
              <a:rPr lang="en" sz="2000" i="1"/>
              <a:t>f(x) = Sx + b, b∈𝕫</a:t>
            </a:r>
            <a:endParaRPr sz="2000" i="1"/>
          </a:p>
          <a:p>
            <a:pPr marL="0" lvl="0" indent="0" algn="l" rtl="0">
              <a:spcBef>
                <a:spcPts val="0"/>
              </a:spcBef>
              <a:spcAft>
                <a:spcPts val="0"/>
              </a:spcAft>
              <a:buNone/>
            </a:pPr>
            <a:endParaRPr sz="2000"/>
          </a:p>
        </p:txBody>
      </p:sp>
      <p:pic>
        <p:nvPicPr>
          <p:cNvPr id="148" name="Google Shape;148;p23"/>
          <p:cNvPicPr preferRelativeResize="0"/>
          <p:nvPr/>
        </p:nvPicPr>
        <p:blipFill>
          <a:blip r:embed="rId3">
            <a:alphaModFix/>
          </a:blip>
          <a:stretch>
            <a:fillRect/>
          </a:stretch>
        </p:blipFill>
        <p:spPr>
          <a:xfrm>
            <a:off x="10214633" y="95600"/>
            <a:ext cx="1813497" cy="665000"/>
          </a:xfrm>
          <a:prstGeom prst="rect">
            <a:avLst/>
          </a:prstGeom>
          <a:noFill/>
          <a:ln>
            <a:noFill/>
          </a:ln>
        </p:spPr>
      </p:pic>
      <p:pic>
        <p:nvPicPr>
          <p:cNvPr id="150" name="Google Shape;150;p23"/>
          <p:cNvPicPr preferRelativeResize="0"/>
          <p:nvPr/>
        </p:nvPicPr>
        <p:blipFill>
          <a:blip r:embed="rId4">
            <a:alphaModFix/>
          </a:blip>
          <a:stretch>
            <a:fillRect/>
          </a:stretch>
        </p:blipFill>
        <p:spPr>
          <a:xfrm>
            <a:off x="7292000" y="2307150"/>
            <a:ext cx="4493600" cy="250735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ctrTitle"/>
          </p:nvPr>
        </p:nvSpPr>
        <p:spPr>
          <a:xfrm>
            <a:off x="415600" y="860466"/>
            <a:ext cx="7655200" cy="141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The Issue: An Affine-Skewed Effect</a:t>
            </a:r>
            <a:endParaRPr sz="4266"/>
          </a:p>
        </p:txBody>
      </p:sp>
      <p:sp>
        <p:nvSpPr>
          <p:cNvPr id="157" name="Google Shape;157;p24"/>
          <p:cNvSpPr txBox="1">
            <a:spLocks noGrp="1"/>
          </p:cNvSpPr>
          <p:nvPr>
            <p:ph type="subTitle" idx="1"/>
          </p:nvPr>
        </p:nvSpPr>
        <p:spPr>
          <a:xfrm>
            <a:off x="415600" y="2400033"/>
            <a:ext cx="6876400" cy="373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Heterogeneous distances between rotated pixels in the target image cause an affine image. To avoid the affine transform, all pixel distances in the target image </a:t>
            </a:r>
            <a:r>
              <a:rPr lang="en" sz="2000">
                <a:solidFill>
                  <a:schemeClr val="accent1"/>
                </a:solidFill>
              </a:rPr>
              <a:t>must be the same multiple of the original image’ corresponding distance.</a:t>
            </a:r>
            <a:endParaRPr sz="2000">
              <a:solidFill>
                <a:schemeClr val="accent1"/>
              </a:solidFill>
            </a:endParaRPr>
          </a:p>
          <a:p>
            <a:pPr marL="0" lvl="0" indent="0" algn="l" rtl="0">
              <a:spcBef>
                <a:spcPts val="0"/>
              </a:spcBef>
              <a:spcAft>
                <a:spcPts val="0"/>
              </a:spcAft>
              <a:buNone/>
            </a:pPr>
            <a:endParaRPr sz="2000"/>
          </a:p>
          <a:p>
            <a:pPr marL="0" lvl="0" indent="0" algn="l" rtl="0">
              <a:spcBef>
                <a:spcPts val="0"/>
              </a:spcBef>
              <a:spcAft>
                <a:spcPts val="0"/>
              </a:spcAft>
              <a:buNone/>
            </a:pPr>
            <a:r>
              <a:rPr lang="en" sz="2000"/>
              <a:t>So, what we can do, is have a line </a:t>
            </a:r>
            <a:r>
              <a:rPr lang="en" sz="2000" i="1"/>
              <a:t>f</a:t>
            </a:r>
            <a:r>
              <a:rPr lang="en" sz="2000" i="1" baseline="-25000"/>
              <a:t>s</a:t>
            </a:r>
            <a:r>
              <a:rPr lang="en" sz="2000" i="1"/>
              <a:t>(x) </a:t>
            </a:r>
            <a:r>
              <a:rPr lang="en" sz="2000"/>
              <a:t>determine the “starting point” of each of the other lines derived from the base-line. </a:t>
            </a:r>
            <a:r>
              <a:rPr lang="en" sz="2000">
                <a:solidFill>
                  <a:schemeClr val="accent1"/>
                </a:solidFill>
              </a:rPr>
              <a:t>This line is later referred to as the “starting line” or the “start-line”, as </a:t>
            </a:r>
            <a:r>
              <a:rPr lang="en" sz="2000" i="1"/>
              <a:t>f</a:t>
            </a:r>
            <a:r>
              <a:rPr lang="en" sz="2000" i="1" baseline="-25000"/>
              <a:t>s</a:t>
            </a:r>
            <a:r>
              <a:rPr lang="en" sz="2000" i="1"/>
              <a:t>(s) = y/S</a:t>
            </a:r>
            <a:r>
              <a:rPr lang="en" sz="2000" i="1" baseline="-25000"/>
              <a:t>b</a:t>
            </a:r>
            <a:r>
              <a:rPr lang="en" sz="2000" i="1"/>
              <a:t>, where S</a:t>
            </a:r>
            <a:r>
              <a:rPr lang="en" sz="2000" i="1" baseline="-25000"/>
              <a:t>b</a:t>
            </a:r>
            <a:r>
              <a:rPr lang="en" sz="2000" i="1"/>
              <a:t> is the slope of the perpendicular to the base-line.</a:t>
            </a:r>
            <a:endParaRPr sz="2000" i="1">
              <a:solidFill>
                <a:schemeClr val="accent1"/>
              </a:solidFill>
            </a:endParaRPr>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156" name="Google Shape;156;p24"/>
          <p:cNvPicPr preferRelativeResize="0"/>
          <p:nvPr/>
        </p:nvPicPr>
        <p:blipFill>
          <a:blip r:embed="rId3">
            <a:alphaModFix/>
          </a:blip>
          <a:stretch>
            <a:fillRect/>
          </a:stretch>
        </p:blipFill>
        <p:spPr>
          <a:xfrm>
            <a:off x="10214633" y="95600"/>
            <a:ext cx="1813497" cy="665000"/>
          </a:xfrm>
          <a:prstGeom prst="rect">
            <a:avLst/>
          </a:prstGeom>
          <a:noFill/>
          <a:ln>
            <a:noFill/>
          </a:ln>
        </p:spPr>
      </p:pic>
      <p:pic>
        <p:nvPicPr>
          <p:cNvPr id="158" name="Google Shape;158;p24"/>
          <p:cNvPicPr preferRelativeResize="0"/>
          <p:nvPr/>
        </p:nvPicPr>
        <p:blipFill>
          <a:blip r:embed="rId4">
            <a:alphaModFix/>
          </a:blip>
          <a:stretch>
            <a:fillRect/>
          </a:stretch>
        </p:blipFill>
        <p:spPr>
          <a:xfrm>
            <a:off x="7534533" y="1576800"/>
            <a:ext cx="4493598" cy="45620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4" name="Google Shape;214;p6"/>
          <p:cNvPicPr preferRelativeResize="0"/>
          <p:nvPr/>
        </p:nvPicPr>
        <p:blipFill rotWithShape="1">
          <a:blip r:embed="rId3"/>
          <a:srcRect l="4529" t="20267" r="4173" b="26840"/>
          <a:stretch>
            <a:fillRect/>
          </a:stretch>
        </p:blipFill>
        <p:spPr>
          <a:xfrm>
            <a:off x="10942081" y="105045"/>
            <a:ext cx="1249918" cy="474910"/>
          </a:xfrm>
          <a:prstGeom prst="rect">
            <a:avLst/>
          </a:prstGeom>
          <a:noFill/>
          <a:ln>
            <a:noFill/>
          </a:ln>
        </p:spPr>
      </p:pic>
      <p:sp>
        <p:nvSpPr>
          <p:cNvPr id="11" name="Google Shape;212;p6"/>
          <p:cNvSpPr txBox="1"/>
          <p:nvPr/>
        </p:nvSpPr>
        <p:spPr>
          <a:xfrm>
            <a:off x="381898" y="116757"/>
            <a:ext cx="9402182" cy="459105"/>
          </a:xfrm>
          <a:prstGeom prst="rect">
            <a:avLst/>
          </a:prstGeom>
          <a:noFill/>
          <a:ln>
            <a:noFill/>
          </a:ln>
        </p:spPr>
        <p:txBody>
          <a:bodyPr spcFirstLastPara="1" wrap="square" lIns="91425" tIns="45700" rIns="91425" bIns="45700" anchor="ctr" anchorCtr="0">
            <a:spAutoFit/>
          </a:bodyPr>
          <a:lstStyle/>
          <a:p>
            <a:pPr lvl="0">
              <a:buSzPts val="3200"/>
            </a:pPr>
            <a:r>
              <a:rPr lang="en-US" altLang="en-IN" sz="2400" b="1">
                <a:solidFill>
                  <a:schemeClr val="dk1"/>
                </a:solidFill>
                <a:sym typeface="Arial" panose="020B0604020202020204"/>
              </a:rPr>
              <a:t>Rotation Of Image Around Any Point</a:t>
            </a:r>
            <a:endParaRPr lang="en-US" sz="2400" b="1" dirty="0">
              <a:solidFill>
                <a:schemeClr val="dk1"/>
              </a:solidFill>
            </a:endParaRPr>
          </a:p>
        </p:txBody>
      </p:sp>
      <p:pic>
        <p:nvPicPr>
          <p:cNvPr id="2" name="Picture Placeholder 1" descr="imp2"/>
          <p:cNvPicPr>
            <a:picLocks noGrp="1" noChangeAspect="1"/>
          </p:cNvPicPr>
          <p:nvPr>
            <p:ph type="pic" idx="2"/>
          </p:nvPr>
        </p:nvPicPr>
        <p:blipFill>
          <a:blip r:embed="rId4"/>
          <a:stretch>
            <a:fillRect/>
          </a:stretch>
        </p:blipFill>
        <p:spPr>
          <a:xfrm>
            <a:off x="2575560" y="1089660"/>
            <a:ext cx="6172200" cy="1866265"/>
          </a:xfrm>
          <a:prstGeom prst="rect">
            <a:avLst/>
          </a:prstGeom>
        </p:spPr>
      </p:pic>
      <p:pic>
        <p:nvPicPr>
          <p:cNvPr id="6" name="Picture 5" descr="imp3"/>
          <p:cNvPicPr>
            <a:picLocks noChangeAspect="1"/>
          </p:cNvPicPr>
          <p:nvPr/>
        </p:nvPicPr>
        <p:blipFill>
          <a:blip r:embed="rId5"/>
          <a:stretch>
            <a:fillRect/>
          </a:stretch>
        </p:blipFill>
        <p:spPr>
          <a:xfrm>
            <a:off x="1607820" y="3100705"/>
            <a:ext cx="8652510" cy="24917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5"/>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164" name="Google Shape;164;p25"/>
          <p:cNvSpPr txBox="1">
            <a:spLocks noGrp="1"/>
          </p:cNvSpPr>
          <p:nvPr>
            <p:ph type="subTitle" idx="1"/>
          </p:nvPr>
        </p:nvSpPr>
        <p:spPr>
          <a:xfrm>
            <a:off x="415600" y="1896400"/>
            <a:ext cx="6876400" cy="10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Choosing a “starting point” for each of the “lines” of the rotated image, the skewing effect can be fixed!</a:t>
            </a:r>
            <a:endParaRPr sz="2000"/>
          </a:p>
        </p:txBody>
      </p:sp>
      <p:pic>
        <p:nvPicPr>
          <p:cNvPr id="165" name="Google Shape;165;p25"/>
          <p:cNvPicPr preferRelativeResize="0"/>
          <p:nvPr/>
        </p:nvPicPr>
        <p:blipFill>
          <a:blip r:embed="rId4">
            <a:alphaModFix/>
          </a:blip>
          <a:stretch>
            <a:fillRect/>
          </a:stretch>
        </p:blipFill>
        <p:spPr>
          <a:xfrm>
            <a:off x="7530500" y="1555833"/>
            <a:ext cx="4427501" cy="4816732"/>
          </a:xfrm>
          <a:prstGeom prst="rect">
            <a:avLst/>
          </a:prstGeom>
          <a:noFill/>
          <a:ln>
            <a:noFill/>
          </a:ln>
        </p:spPr>
      </p:pic>
      <p:pic>
        <p:nvPicPr>
          <p:cNvPr id="166" name="Google Shape;166;p25"/>
          <p:cNvPicPr preferRelativeResize="0"/>
          <p:nvPr/>
        </p:nvPicPr>
        <p:blipFill>
          <a:blip r:embed="rId5">
            <a:alphaModFix/>
          </a:blip>
          <a:stretch>
            <a:fillRect/>
          </a:stretch>
        </p:blipFill>
        <p:spPr>
          <a:xfrm>
            <a:off x="415600" y="3641952"/>
            <a:ext cx="4427501" cy="194174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ctrTitle"/>
          </p:nvPr>
        </p:nvSpPr>
        <p:spPr>
          <a:xfrm>
            <a:off x="415600" y="531733"/>
            <a:ext cx="7655200" cy="173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Calculation of the Base-Line, Start-Line and Target Image Size (Zone 1)</a:t>
            </a:r>
            <a:endParaRPr sz="3600"/>
          </a:p>
        </p:txBody>
      </p:sp>
      <p:sp>
        <p:nvSpPr>
          <p:cNvPr id="173" name="Google Shape;173;p26"/>
          <p:cNvSpPr txBox="1">
            <a:spLocks noGrp="1"/>
          </p:cNvSpPr>
          <p:nvPr>
            <p:ph type="subTitle" idx="1"/>
          </p:nvPr>
        </p:nvSpPr>
        <p:spPr>
          <a:xfrm>
            <a:off x="415600" y="2400033"/>
            <a:ext cx="6876400" cy="10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The base line is defined as </a:t>
            </a:r>
            <a:r>
              <a:rPr lang="en" sz="2000" i="1"/>
              <a:t>f(x) = tan(α) x</a:t>
            </a:r>
            <a:br>
              <a:rPr lang="en" sz="2000"/>
            </a:br>
            <a:r>
              <a:rPr lang="en" sz="2000"/>
              <a:t>The new image dimensions are defined as follows:</a:t>
            </a:r>
            <a:endParaRPr sz="2000"/>
          </a:p>
          <a:p>
            <a:pPr marL="0" lvl="0" indent="0" algn="l" rtl="0">
              <a:spcBef>
                <a:spcPts val="0"/>
              </a:spcBef>
              <a:spcAft>
                <a:spcPts val="0"/>
              </a:spcAft>
              <a:buNone/>
            </a:pPr>
            <a:endParaRPr sz="2000"/>
          </a:p>
        </p:txBody>
      </p:sp>
      <p:sp>
        <p:nvSpPr>
          <p:cNvPr id="176" name="Google Shape;176;p26"/>
          <p:cNvSpPr txBox="1">
            <a:spLocks noGrp="1"/>
          </p:cNvSpPr>
          <p:nvPr>
            <p:ph type="subTitle" idx="4294967295"/>
          </p:nvPr>
        </p:nvSpPr>
        <p:spPr>
          <a:xfrm>
            <a:off x="0" y="4897438"/>
            <a:ext cx="6875463" cy="184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For Zone 1, we have the y</a:t>
            </a:r>
            <a:r>
              <a:rPr lang="en" sz="1600"/>
              <a:t>s</a:t>
            </a:r>
            <a:r>
              <a:rPr lang="en" sz="2000"/>
              <a:t> defined, not the x</a:t>
            </a:r>
            <a:r>
              <a:rPr lang="en" sz="1600"/>
              <a:t>s</a:t>
            </a:r>
            <a:r>
              <a:rPr lang="en" sz="2000"/>
              <a:t>, so for that, using the equation of the start line </a:t>
            </a:r>
            <a:r>
              <a:rPr lang="en" sz="2000" i="1"/>
              <a:t>f</a:t>
            </a:r>
            <a:r>
              <a:rPr lang="en" sz="2000" i="1" baseline="-25000"/>
              <a:t>s</a:t>
            </a:r>
            <a:r>
              <a:rPr lang="en" sz="2000" i="1"/>
              <a:t>(s) = y/S</a:t>
            </a:r>
            <a:r>
              <a:rPr lang="en" sz="2000" i="1" baseline="-25000"/>
              <a:t>b</a:t>
            </a:r>
            <a:r>
              <a:rPr lang="en" sz="2000" i="1"/>
              <a:t>, </a:t>
            </a:r>
            <a:r>
              <a:rPr lang="en" sz="2000"/>
              <a:t>we can calculate the required mapping, for each line i of the image. </a:t>
            </a:r>
            <a:r>
              <a:rPr lang="en" sz="2000">
                <a:solidFill>
                  <a:schemeClr val="accent1"/>
                </a:solidFill>
              </a:rPr>
              <a:t>For instance, the starting pixel of the rotated image for line i would be (f</a:t>
            </a:r>
            <a:r>
              <a:rPr lang="en" sz="2000" baseline="-25000">
                <a:solidFill>
                  <a:schemeClr val="accent1"/>
                </a:solidFill>
              </a:rPr>
              <a:t>s</a:t>
            </a:r>
            <a:r>
              <a:rPr lang="en" sz="2000">
                <a:solidFill>
                  <a:schemeClr val="accent1"/>
                </a:solidFill>
              </a:rPr>
              <a:t>(i), i).</a:t>
            </a:r>
            <a:endParaRPr sz="2000">
              <a:solidFill>
                <a:schemeClr val="accent1"/>
              </a:solidFill>
            </a:endParaRPr>
          </a:p>
          <a:p>
            <a:pPr marL="0" lvl="0" indent="0" algn="l" rtl="0">
              <a:spcBef>
                <a:spcPts val="0"/>
              </a:spcBef>
              <a:spcAft>
                <a:spcPts val="0"/>
              </a:spcAft>
              <a:buNone/>
            </a:pPr>
            <a:endParaRPr sz="2000"/>
          </a:p>
        </p:txBody>
      </p:sp>
      <p:pic>
        <p:nvPicPr>
          <p:cNvPr id="172" name="Google Shape;172;p26"/>
          <p:cNvPicPr preferRelativeResize="0"/>
          <p:nvPr/>
        </p:nvPicPr>
        <p:blipFill>
          <a:blip r:embed="rId3">
            <a:alphaModFix/>
          </a:blip>
          <a:stretch>
            <a:fillRect/>
          </a:stretch>
        </p:blipFill>
        <p:spPr>
          <a:xfrm>
            <a:off x="10214633" y="95600"/>
            <a:ext cx="1813497" cy="665000"/>
          </a:xfrm>
          <a:prstGeom prst="rect">
            <a:avLst/>
          </a:prstGeom>
          <a:noFill/>
          <a:ln>
            <a:noFill/>
          </a:ln>
        </p:spPr>
      </p:pic>
      <p:pic>
        <p:nvPicPr>
          <p:cNvPr id="174" name="Google Shape;174;p26"/>
          <p:cNvPicPr preferRelativeResize="0"/>
          <p:nvPr/>
        </p:nvPicPr>
        <p:blipFill>
          <a:blip r:embed="rId4">
            <a:alphaModFix/>
          </a:blip>
          <a:stretch>
            <a:fillRect/>
          </a:stretch>
        </p:blipFill>
        <p:spPr>
          <a:xfrm>
            <a:off x="415600" y="3175100"/>
            <a:ext cx="6429933" cy="1841966"/>
          </a:xfrm>
          <a:prstGeom prst="rect">
            <a:avLst/>
          </a:prstGeom>
          <a:noFill/>
          <a:ln>
            <a:noFill/>
          </a:ln>
        </p:spPr>
      </p:pic>
      <p:pic>
        <p:nvPicPr>
          <p:cNvPr id="175" name="Google Shape;175;p26"/>
          <p:cNvPicPr preferRelativeResize="0"/>
          <p:nvPr/>
        </p:nvPicPr>
        <p:blipFill rotWithShape="1">
          <a:blip r:embed="rId5">
            <a:alphaModFix/>
          </a:blip>
          <a:srcRect r="14008"/>
          <a:stretch/>
        </p:blipFill>
        <p:spPr>
          <a:xfrm>
            <a:off x="7912168" y="2267333"/>
            <a:ext cx="3864232" cy="340086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ctrTitle"/>
          </p:nvPr>
        </p:nvSpPr>
        <p:spPr>
          <a:xfrm>
            <a:off x="415600" y="2653733"/>
            <a:ext cx="11360800" cy="10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66"/>
              <a:t>The DLR Method in Practice</a:t>
            </a:r>
            <a:endParaRPr sz="4666"/>
          </a:p>
        </p:txBody>
      </p:sp>
      <p:sp>
        <p:nvSpPr>
          <p:cNvPr id="182" name="Google Shape;182;p27"/>
          <p:cNvSpPr txBox="1">
            <a:spLocks noGrp="1"/>
          </p:cNvSpPr>
          <p:nvPr>
            <p:ph type="subTitle" idx="1"/>
          </p:nvPr>
        </p:nvSpPr>
        <p:spPr>
          <a:xfrm>
            <a:off x="415600" y="3533033"/>
            <a:ext cx="11360800" cy="8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Worklet: 24VI24KIIT</a:t>
            </a:r>
            <a:endParaRPr/>
          </a:p>
        </p:txBody>
      </p:sp>
      <p:sp>
        <p:nvSpPr>
          <p:cNvPr id="184" name="Google Shape;184;p27"/>
          <p:cNvSpPr txBox="1">
            <a:spLocks noGrp="1"/>
          </p:cNvSpPr>
          <p:nvPr>
            <p:ph type="subTitle" idx="4294967295"/>
          </p:nvPr>
        </p:nvSpPr>
        <p:spPr>
          <a:xfrm>
            <a:off x="0" y="6002338"/>
            <a:ext cx="3352800" cy="579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66"/>
              <a:t>Dhrubajyoti Mandal</a:t>
            </a:r>
            <a:endParaRPr sz="2666"/>
          </a:p>
        </p:txBody>
      </p:sp>
      <p:sp>
        <p:nvSpPr>
          <p:cNvPr id="185" name="Google Shape;185;p27"/>
          <p:cNvSpPr txBox="1">
            <a:spLocks noGrp="1"/>
          </p:cNvSpPr>
          <p:nvPr>
            <p:ph type="subTitle" idx="4294967295"/>
          </p:nvPr>
        </p:nvSpPr>
        <p:spPr>
          <a:xfrm>
            <a:off x="8837613" y="6002338"/>
            <a:ext cx="3354387" cy="57943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66" dirty="0"/>
              <a:t>June 7, 2024</a:t>
            </a:r>
            <a:endParaRPr sz="2666" dirty="0"/>
          </a:p>
        </p:txBody>
      </p:sp>
      <p:pic>
        <p:nvPicPr>
          <p:cNvPr id="183" name="Google Shape;183;p27"/>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The Foundation</a:t>
            </a:r>
            <a:endParaRPr sz="4266"/>
          </a:p>
        </p:txBody>
      </p:sp>
      <p:sp>
        <p:nvSpPr>
          <p:cNvPr id="192" name="Google Shape;192;p28"/>
          <p:cNvSpPr txBox="1">
            <a:spLocks noGrp="1"/>
          </p:cNvSpPr>
          <p:nvPr>
            <p:ph type="subTitle" idx="1"/>
          </p:nvPr>
        </p:nvSpPr>
        <p:spPr>
          <a:xfrm>
            <a:off x="415600" y="1897666"/>
            <a:ext cx="6339600" cy="4452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Calculating the new dimensions isn’t always as straightforward as it might seem.</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For example, in the paper, where it is mentioned that mrt and nrt can be calculated using the following:</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 </a:t>
            </a:r>
            <a:r>
              <a:rPr lang="en" sz="2000">
                <a:solidFill>
                  <a:srgbClr val="EA9999"/>
                </a:solidFill>
              </a:rPr>
              <a:t>hardly works. </a:t>
            </a:r>
            <a:r>
              <a:rPr lang="en" sz="2000"/>
              <a:t>Instead, it’s best to find the new dimensions manually, zone wise.</a:t>
            </a:r>
            <a:endParaRPr sz="2000"/>
          </a:p>
        </p:txBody>
      </p:sp>
      <p:pic>
        <p:nvPicPr>
          <p:cNvPr id="191" name="Google Shape;191;p28"/>
          <p:cNvPicPr preferRelativeResize="0"/>
          <p:nvPr/>
        </p:nvPicPr>
        <p:blipFill>
          <a:blip r:embed="rId3">
            <a:alphaModFix/>
          </a:blip>
          <a:stretch>
            <a:fillRect/>
          </a:stretch>
        </p:blipFill>
        <p:spPr>
          <a:xfrm>
            <a:off x="10214633" y="95600"/>
            <a:ext cx="1813497" cy="665000"/>
          </a:xfrm>
          <a:prstGeom prst="rect">
            <a:avLst/>
          </a:prstGeom>
          <a:noFill/>
          <a:ln>
            <a:noFill/>
          </a:ln>
        </p:spPr>
      </p:pic>
      <p:pic>
        <p:nvPicPr>
          <p:cNvPr id="193" name="Google Shape;193;p28"/>
          <p:cNvPicPr preferRelativeResize="0"/>
          <p:nvPr/>
        </p:nvPicPr>
        <p:blipFill>
          <a:blip r:embed="rId4">
            <a:alphaModFix/>
          </a:blip>
          <a:stretch>
            <a:fillRect/>
          </a:stretch>
        </p:blipFill>
        <p:spPr>
          <a:xfrm>
            <a:off x="6957050" y="1897665"/>
            <a:ext cx="5403282" cy="4121966"/>
          </a:xfrm>
          <a:prstGeom prst="rect">
            <a:avLst/>
          </a:prstGeom>
          <a:noFill/>
          <a:ln>
            <a:noFill/>
          </a:ln>
        </p:spPr>
      </p:pic>
      <p:pic>
        <p:nvPicPr>
          <p:cNvPr id="194" name="Google Shape;194;p28"/>
          <p:cNvPicPr preferRelativeResize="0"/>
          <p:nvPr/>
        </p:nvPicPr>
        <p:blipFill>
          <a:blip r:embed="rId5">
            <a:alphaModFix/>
          </a:blip>
          <a:stretch>
            <a:fillRect/>
          </a:stretch>
        </p:blipFill>
        <p:spPr>
          <a:xfrm>
            <a:off x="415600" y="3552433"/>
            <a:ext cx="6429933" cy="184196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How The Mapping Works</a:t>
            </a:r>
            <a:endParaRPr sz="4266"/>
          </a:p>
        </p:txBody>
      </p:sp>
      <p:sp>
        <p:nvSpPr>
          <p:cNvPr id="201" name="Google Shape;201;p29"/>
          <p:cNvSpPr txBox="1">
            <a:spLocks noGrp="1"/>
          </p:cNvSpPr>
          <p:nvPr>
            <p:ph type="subTitle" idx="1"/>
          </p:nvPr>
        </p:nvSpPr>
        <p:spPr>
          <a:xfrm>
            <a:off x="415600" y="1897666"/>
            <a:ext cx="6339600" cy="4452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The starting point, for each such incremental mapping is given by:</a:t>
            </a:r>
            <a:endParaRPr sz="2000"/>
          </a:p>
          <a:p>
            <a:pPr marL="0" lvl="0" indent="0" algn="l" rtl="0">
              <a:spcBef>
                <a:spcPts val="0"/>
              </a:spcBef>
              <a:spcAft>
                <a:spcPts val="0"/>
              </a:spcAft>
              <a:buNone/>
            </a:pPr>
            <a:r>
              <a:rPr lang="en" sz="2000" i="1"/>
              <a:t>(f</a:t>
            </a:r>
            <a:r>
              <a:rPr lang="en" sz="2000" i="1" baseline="-25000"/>
              <a:t>s</a:t>
            </a:r>
            <a:r>
              <a:rPr lang="en" sz="2000" i="1"/>
              <a:t>(i), i), 	</a:t>
            </a:r>
            <a:r>
              <a:rPr lang="en" sz="2000"/>
              <a:t>where </a:t>
            </a:r>
            <a:r>
              <a:rPr lang="en" sz="2000" i="1"/>
              <a:t>f</a:t>
            </a:r>
            <a:r>
              <a:rPr lang="en" sz="2000" i="1" baseline="-25000"/>
              <a:t>s</a:t>
            </a:r>
            <a:r>
              <a:rPr lang="en" sz="2000" i="1"/>
              <a:t>(x) = x / tan(𝛼 + π/2)</a:t>
            </a:r>
            <a:r>
              <a:rPr lang="en" sz="2000"/>
              <a:t> </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From that point on, we can determine where the rest of the pixels will be placed.</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In this example, we need to map n pixels over the span of </a:t>
            </a:r>
            <a:r>
              <a:rPr lang="en" sz="2000" i="1"/>
              <a:t>n*cos(𝛼) </a:t>
            </a:r>
            <a:r>
              <a:rPr lang="en" sz="2000"/>
              <a:t>in the x axis, and </a:t>
            </a:r>
            <a:r>
              <a:rPr lang="en" sz="2000" i="1"/>
              <a:t>n*sin(𝛼)</a:t>
            </a:r>
            <a:r>
              <a:rPr lang="en" sz="2000"/>
              <a:t> in the y axis. Consequently, we can determine, for each time we iterate over a pixel to be mapped, how much should the x and y change in the rotated image.</a:t>
            </a:r>
            <a:endParaRPr sz="2000"/>
          </a:p>
        </p:txBody>
      </p:sp>
      <p:pic>
        <p:nvPicPr>
          <p:cNvPr id="200" name="Google Shape;200;p29"/>
          <p:cNvPicPr preferRelativeResize="0"/>
          <p:nvPr/>
        </p:nvPicPr>
        <p:blipFill>
          <a:blip r:embed="rId3">
            <a:alphaModFix/>
          </a:blip>
          <a:stretch>
            <a:fillRect/>
          </a:stretch>
        </p:blipFill>
        <p:spPr>
          <a:xfrm>
            <a:off x="10214633" y="95600"/>
            <a:ext cx="1813497" cy="665000"/>
          </a:xfrm>
          <a:prstGeom prst="rect">
            <a:avLst/>
          </a:prstGeom>
          <a:noFill/>
          <a:ln>
            <a:noFill/>
          </a:ln>
        </p:spPr>
      </p:pic>
      <p:pic>
        <p:nvPicPr>
          <p:cNvPr id="202" name="Google Shape;202;p29"/>
          <p:cNvPicPr preferRelativeResize="0"/>
          <p:nvPr/>
        </p:nvPicPr>
        <p:blipFill>
          <a:blip r:embed="rId4">
            <a:alphaModFix/>
          </a:blip>
          <a:stretch>
            <a:fillRect/>
          </a:stretch>
        </p:blipFill>
        <p:spPr>
          <a:xfrm>
            <a:off x="7048733" y="1838066"/>
            <a:ext cx="4940066" cy="376859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ctrTitle"/>
          </p:nvPr>
        </p:nvSpPr>
        <p:spPr>
          <a:xfrm>
            <a:off x="515613" y="4732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dirty="0"/>
              <a:t>How The Mapping Works</a:t>
            </a:r>
            <a:endParaRPr sz="4266" dirty="0"/>
          </a:p>
        </p:txBody>
      </p:sp>
      <p:pic>
        <p:nvPicPr>
          <p:cNvPr id="200" name="Google Shape;200;p29"/>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8" name="Google Shape;209;p30">
            <a:extLst>
              <a:ext uri="{FF2B5EF4-FFF2-40B4-BE49-F238E27FC236}">
                <a16:creationId xmlns:a16="http://schemas.microsoft.com/office/drawing/2014/main" id="{7AE2672F-B17E-4B0D-909E-8F80D1F29889}"/>
              </a:ext>
            </a:extLst>
          </p:cNvPr>
          <p:cNvSpPr txBox="1">
            <a:spLocks/>
          </p:cNvSpPr>
          <p:nvPr/>
        </p:nvSpPr>
        <p:spPr>
          <a:xfrm>
            <a:off x="761999" y="1387972"/>
            <a:ext cx="10971538" cy="445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3733"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3733"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3733"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3733"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3733"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3733"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3733"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3733"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3733" b="0" i="0" u="none" strike="noStrike" cap="none">
                <a:solidFill>
                  <a:schemeClr val="lt2"/>
                </a:solidFill>
                <a:latin typeface="Arial"/>
                <a:ea typeface="Arial"/>
                <a:cs typeface="Arial"/>
                <a:sym typeface="Arial"/>
              </a:defRPr>
            </a:lvl9pPr>
          </a:lstStyle>
          <a:p>
            <a:pPr marL="0" indent="0" algn="l"/>
            <a:r>
              <a:rPr lang="en-IN" sz="1400" dirty="0">
                <a:solidFill>
                  <a:srgbClr val="E6EDF3"/>
                </a:solidFill>
                <a:latin typeface="Courier New"/>
                <a:ea typeface="Courier New"/>
                <a:cs typeface="Courier New"/>
                <a:sym typeface="Courier New"/>
              </a:rPr>
              <a:t>rise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n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FFA657"/>
                </a:solidFill>
                <a:latin typeface="Courier New"/>
                <a:ea typeface="Courier New"/>
                <a:cs typeface="Courier New"/>
                <a:sym typeface="Courier New"/>
              </a:rPr>
              <a:t>np</a:t>
            </a:r>
            <a:r>
              <a:rPr lang="en-IN" sz="1400" dirty="0" err="1">
                <a:solidFill>
                  <a:srgbClr val="E6EDF3"/>
                </a:solidFill>
                <a:latin typeface="Courier New"/>
                <a:ea typeface="Courier New"/>
                <a:cs typeface="Courier New"/>
                <a:sym typeface="Courier New"/>
              </a:rPr>
              <a:t>.sin</a:t>
            </a:r>
            <a:r>
              <a:rPr lang="en-IN" sz="1400" dirty="0">
                <a:solidFill>
                  <a:srgbClr val="E6EDF3"/>
                </a:solidFill>
                <a:latin typeface="Courier New"/>
                <a:ea typeface="Courier New"/>
                <a:cs typeface="Courier New"/>
                <a:sym typeface="Courier New"/>
              </a:rPr>
              <a:t>(alpha)</a:t>
            </a:r>
          </a:p>
          <a:p>
            <a:pPr marL="0" indent="0" algn="l"/>
            <a:r>
              <a:rPr lang="en-IN" sz="1400" dirty="0">
                <a:solidFill>
                  <a:srgbClr val="E6EDF3"/>
                </a:solidFill>
                <a:latin typeface="Courier New"/>
                <a:ea typeface="Courier New"/>
                <a:cs typeface="Courier New"/>
                <a:sym typeface="Courier New"/>
              </a:rPr>
              <a:t>run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n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FFA657"/>
                </a:solidFill>
                <a:latin typeface="Courier New"/>
                <a:ea typeface="Courier New"/>
                <a:cs typeface="Courier New"/>
                <a:sym typeface="Courier New"/>
              </a:rPr>
              <a:t>np</a:t>
            </a:r>
            <a:r>
              <a:rPr lang="en-IN" sz="1400" dirty="0" err="1">
                <a:solidFill>
                  <a:srgbClr val="E6EDF3"/>
                </a:solidFill>
                <a:latin typeface="Courier New"/>
                <a:ea typeface="Courier New"/>
                <a:cs typeface="Courier New"/>
                <a:sym typeface="Courier New"/>
              </a:rPr>
              <a:t>.cos</a:t>
            </a:r>
            <a:r>
              <a:rPr lang="en-IN" sz="1400" dirty="0">
                <a:solidFill>
                  <a:srgbClr val="E6EDF3"/>
                </a:solidFill>
                <a:latin typeface="Courier New"/>
                <a:ea typeface="Courier New"/>
                <a:cs typeface="Courier New"/>
                <a:sym typeface="Courier New"/>
              </a:rPr>
              <a:t>(alpha)</a:t>
            </a:r>
          </a:p>
          <a:p>
            <a:pPr marL="0" indent="0" algn="l"/>
            <a:r>
              <a:rPr lang="en-IN" sz="1400" dirty="0" err="1">
                <a:solidFill>
                  <a:srgbClr val="E6EDF3"/>
                </a:solidFill>
                <a:latin typeface="Courier New"/>
                <a:ea typeface="Courier New"/>
                <a:cs typeface="Courier New"/>
                <a:sym typeface="Courier New"/>
              </a:rPr>
              <a:t>max_start_y</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a:solidFill>
                  <a:srgbClr val="FFA657"/>
                </a:solidFill>
                <a:latin typeface="Courier New"/>
                <a:ea typeface="Courier New"/>
                <a:cs typeface="Courier New"/>
                <a:sym typeface="Courier New"/>
              </a:rPr>
              <a:t>int</a:t>
            </a:r>
            <a:r>
              <a:rPr lang="en-IN" sz="1400" dirty="0">
                <a:solidFill>
                  <a:srgbClr val="E6EDF3"/>
                </a:solidFill>
                <a:latin typeface="Courier New"/>
                <a:ea typeface="Courier New"/>
                <a:cs typeface="Courier New"/>
                <a:sym typeface="Courier New"/>
              </a:rPr>
              <a:t>(</a:t>
            </a:r>
            <a:r>
              <a:rPr lang="en-IN" sz="1400" dirty="0" err="1">
                <a:solidFill>
                  <a:srgbClr val="FFA657"/>
                </a:solidFill>
                <a:latin typeface="Courier New"/>
                <a:ea typeface="Courier New"/>
                <a:cs typeface="Courier New"/>
                <a:sym typeface="Courier New"/>
              </a:rPr>
              <a:t>np</a:t>
            </a:r>
            <a:r>
              <a:rPr lang="en-IN" sz="1400" dirty="0" err="1">
                <a:solidFill>
                  <a:srgbClr val="E6EDF3"/>
                </a:solidFill>
                <a:latin typeface="Courier New"/>
                <a:ea typeface="Courier New"/>
                <a:cs typeface="Courier New"/>
                <a:sym typeface="Courier New"/>
              </a:rPr>
              <a:t>.ceil</a:t>
            </a:r>
            <a:r>
              <a:rPr lang="en-IN" sz="1400" dirty="0">
                <a:solidFill>
                  <a:srgbClr val="E6EDF3"/>
                </a:solidFill>
                <a:latin typeface="Courier New"/>
                <a:ea typeface="Courier New"/>
                <a:cs typeface="Courier New"/>
                <a:sym typeface="Courier New"/>
              </a:rPr>
              <a:t>(m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FFA657"/>
                </a:solidFill>
                <a:latin typeface="Courier New"/>
                <a:ea typeface="Courier New"/>
                <a:cs typeface="Courier New"/>
                <a:sym typeface="Courier New"/>
              </a:rPr>
              <a:t>np</a:t>
            </a:r>
            <a:r>
              <a:rPr lang="en-IN" sz="1400" dirty="0" err="1">
                <a:solidFill>
                  <a:srgbClr val="E6EDF3"/>
                </a:solidFill>
                <a:latin typeface="Courier New"/>
                <a:ea typeface="Courier New"/>
                <a:cs typeface="Courier New"/>
                <a:sym typeface="Courier New"/>
              </a:rPr>
              <a:t>.cos</a:t>
            </a:r>
            <a:r>
              <a:rPr lang="en-IN" sz="1400" dirty="0">
                <a:solidFill>
                  <a:srgbClr val="E6EDF3"/>
                </a:solidFill>
                <a:latin typeface="Courier New"/>
                <a:ea typeface="Courier New"/>
                <a:cs typeface="Courier New"/>
                <a:sym typeface="Courier New"/>
              </a:rPr>
              <a:t>(alpha)))</a:t>
            </a:r>
          </a:p>
          <a:p>
            <a:pPr marL="0" indent="0" algn="l"/>
            <a:r>
              <a:rPr lang="en-IN" sz="1400" dirty="0">
                <a:solidFill>
                  <a:srgbClr val="E6EDF3"/>
                </a:solidFill>
                <a:latin typeface="Courier New"/>
                <a:ea typeface="Courier New"/>
                <a:cs typeface="Courier New"/>
                <a:sym typeface="Courier New"/>
              </a:rPr>
              <a:t>fs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lambda</a:t>
            </a:r>
            <a:r>
              <a:rPr lang="en-IN" sz="1400" dirty="0">
                <a:solidFill>
                  <a:srgbClr val="E6EDF3"/>
                </a:solidFill>
                <a:latin typeface="Courier New"/>
                <a:ea typeface="Courier New"/>
                <a:cs typeface="Courier New"/>
                <a:sym typeface="Courier New"/>
              </a:rPr>
              <a:t> </a:t>
            </a:r>
            <a:r>
              <a:rPr lang="en-IN" sz="1400" dirty="0">
                <a:solidFill>
                  <a:srgbClr val="FFA657"/>
                </a:solidFill>
                <a:latin typeface="Courier New"/>
                <a:ea typeface="Courier New"/>
                <a:cs typeface="Courier New"/>
                <a:sym typeface="Courier New"/>
              </a:rPr>
              <a:t>y</a:t>
            </a:r>
            <a:r>
              <a:rPr lang="en-IN" sz="1400" dirty="0">
                <a:solidFill>
                  <a:srgbClr val="E6EDF3"/>
                </a:solidFill>
                <a:latin typeface="Courier New"/>
                <a:ea typeface="Courier New"/>
                <a:cs typeface="Courier New"/>
                <a:sym typeface="Courier New"/>
              </a:rPr>
              <a:t>: </a:t>
            </a:r>
            <a:r>
              <a:rPr lang="en-IN" sz="1400" dirty="0">
                <a:solidFill>
                  <a:srgbClr val="FFA657"/>
                </a:solidFill>
                <a:latin typeface="Courier New"/>
                <a:ea typeface="Courier New"/>
                <a:cs typeface="Courier New"/>
                <a:sym typeface="Courier New"/>
              </a:rPr>
              <a:t>y</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FFA657"/>
                </a:solidFill>
                <a:latin typeface="Courier New"/>
                <a:ea typeface="Courier New"/>
                <a:cs typeface="Courier New"/>
                <a:sym typeface="Courier New"/>
              </a:rPr>
              <a:t>np</a:t>
            </a:r>
            <a:r>
              <a:rPr lang="en-IN" sz="1400" dirty="0" err="1">
                <a:solidFill>
                  <a:srgbClr val="E6EDF3"/>
                </a:solidFill>
                <a:latin typeface="Courier New"/>
                <a:ea typeface="Courier New"/>
                <a:cs typeface="Courier New"/>
                <a:sym typeface="Courier New"/>
              </a:rPr>
              <a:t>.tan</a:t>
            </a:r>
            <a:r>
              <a:rPr lang="en-IN" sz="1400" dirty="0">
                <a:solidFill>
                  <a:srgbClr val="E6EDF3"/>
                </a:solidFill>
                <a:latin typeface="Courier New"/>
                <a:ea typeface="Courier New"/>
                <a:cs typeface="Courier New"/>
                <a:sym typeface="Courier New"/>
              </a:rPr>
              <a:t>(alpha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FFA657"/>
                </a:solidFill>
                <a:latin typeface="Courier New"/>
                <a:ea typeface="Courier New"/>
                <a:cs typeface="Courier New"/>
                <a:sym typeface="Courier New"/>
              </a:rPr>
              <a:t>np</a:t>
            </a:r>
            <a:r>
              <a:rPr lang="en-IN" sz="1400" dirty="0" err="1">
                <a:solidFill>
                  <a:srgbClr val="E6EDF3"/>
                </a:solidFill>
                <a:latin typeface="Courier New"/>
                <a:ea typeface="Courier New"/>
                <a:cs typeface="Courier New"/>
                <a:sym typeface="Courier New"/>
              </a:rPr>
              <a:t>.pi</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a:solidFill>
                  <a:srgbClr val="79C0FF"/>
                </a:solidFill>
                <a:latin typeface="Courier New"/>
                <a:ea typeface="Courier New"/>
                <a:cs typeface="Courier New"/>
                <a:sym typeface="Courier New"/>
              </a:rPr>
              <a:t>2</a:t>
            </a:r>
            <a:r>
              <a:rPr lang="en-IN" sz="1400" dirty="0">
                <a:solidFill>
                  <a:srgbClr val="E6EDF3"/>
                </a:solidFill>
                <a:latin typeface="Courier New"/>
                <a:ea typeface="Courier New"/>
                <a:cs typeface="Courier New"/>
                <a:sym typeface="Courier New"/>
              </a:rPr>
              <a:t>)</a:t>
            </a:r>
          </a:p>
          <a:p>
            <a:pPr marL="0" indent="0" algn="l"/>
            <a:endParaRPr lang="en-IN" sz="1400" dirty="0">
              <a:solidFill>
                <a:srgbClr val="E6EDF3"/>
              </a:solidFill>
              <a:latin typeface="Courier New"/>
              <a:ea typeface="Courier New"/>
              <a:cs typeface="Courier New"/>
              <a:sym typeface="Courier New"/>
            </a:endParaRPr>
          </a:p>
          <a:p>
            <a:pPr marL="0" indent="0" algn="l"/>
            <a:r>
              <a:rPr lang="en-IN" sz="1400" dirty="0" err="1">
                <a:solidFill>
                  <a:srgbClr val="E6EDF3"/>
                </a:solidFill>
                <a:latin typeface="Courier New"/>
                <a:ea typeface="Courier New"/>
                <a:cs typeface="Courier New"/>
                <a:sym typeface="Courier New"/>
              </a:rPr>
              <a:t>y_incr</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FFA657"/>
                </a:solidFill>
                <a:latin typeface="Courier New"/>
                <a:ea typeface="Courier New"/>
                <a:cs typeface="Courier New"/>
                <a:sym typeface="Courier New"/>
              </a:rPr>
              <a:t>np</a:t>
            </a:r>
            <a:r>
              <a:rPr lang="en-IN" sz="1400" dirty="0" err="1">
                <a:solidFill>
                  <a:srgbClr val="E6EDF3"/>
                </a:solidFill>
                <a:latin typeface="Courier New"/>
                <a:ea typeface="Courier New"/>
                <a:cs typeface="Courier New"/>
                <a:sym typeface="Courier New"/>
              </a:rPr>
              <a:t>.floor</a:t>
            </a:r>
            <a:r>
              <a:rPr lang="en-IN" sz="1400" dirty="0">
                <a:solidFill>
                  <a:srgbClr val="E6EDF3"/>
                </a:solidFill>
                <a:latin typeface="Courier New"/>
                <a:ea typeface="Courier New"/>
                <a:cs typeface="Courier New"/>
                <a:sym typeface="Courier New"/>
              </a:rPr>
              <a:t>(n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rise)</a:t>
            </a:r>
          </a:p>
          <a:p>
            <a:pPr marL="0" indent="0" algn="l"/>
            <a:r>
              <a:rPr lang="en-IN" sz="1400" dirty="0" err="1">
                <a:solidFill>
                  <a:srgbClr val="E6EDF3"/>
                </a:solidFill>
                <a:latin typeface="Courier New"/>
                <a:ea typeface="Courier New"/>
                <a:cs typeface="Courier New"/>
                <a:sym typeface="Courier New"/>
              </a:rPr>
              <a:t>x_incr</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FFA657"/>
                </a:solidFill>
                <a:latin typeface="Courier New"/>
                <a:ea typeface="Courier New"/>
                <a:cs typeface="Courier New"/>
                <a:sym typeface="Courier New"/>
              </a:rPr>
              <a:t>np</a:t>
            </a:r>
            <a:r>
              <a:rPr lang="en-IN" sz="1400" dirty="0" err="1">
                <a:solidFill>
                  <a:srgbClr val="E6EDF3"/>
                </a:solidFill>
                <a:latin typeface="Courier New"/>
                <a:ea typeface="Courier New"/>
                <a:cs typeface="Courier New"/>
                <a:sym typeface="Courier New"/>
              </a:rPr>
              <a:t>.floor</a:t>
            </a:r>
            <a:r>
              <a:rPr lang="en-IN" sz="1400" dirty="0">
                <a:solidFill>
                  <a:srgbClr val="E6EDF3"/>
                </a:solidFill>
                <a:latin typeface="Courier New"/>
                <a:ea typeface="Courier New"/>
                <a:cs typeface="Courier New"/>
                <a:sym typeface="Courier New"/>
              </a:rPr>
              <a:t>(n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run)</a:t>
            </a:r>
          </a:p>
          <a:p>
            <a:pPr marL="0" indent="0" algn="l"/>
            <a:endParaRPr lang="en-IN" sz="1400" dirty="0">
              <a:solidFill>
                <a:srgbClr val="8B949E"/>
              </a:solidFill>
              <a:latin typeface="Courier New"/>
              <a:ea typeface="Courier New"/>
              <a:cs typeface="Courier New"/>
              <a:sym typeface="Courier New"/>
            </a:endParaRPr>
          </a:p>
          <a:p>
            <a:pPr marL="0" indent="0" algn="l"/>
            <a:r>
              <a:rPr lang="en-IN" sz="1400" dirty="0">
                <a:solidFill>
                  <a:srgbClr val="8B949E"/>
                </a:solidFill>
                <a:latin typeface="Courier New"/>
                <a:ea typeface="Courier New"/>
                <a:cs typeface="Courier New"/>
                <a:sym typeface="Courier New"/>
              </a:rPr>
              <a:t># more generally, if </a:t>
            </a:r>
            <a:r>
              <a:rPr lang="en-IN" sz="1400" dirty="0" err="1">
                <a:solidFill>
                  <a:srgbClr val="8B949E"/>
                </a:solidFill>
                <a:latin typeface="Courier New"/>
                <a:ea typeface="Courier New"/>
                <a:cs typeface="Courier New"/>
                <a:sym typeface="Courier New"/>
              </a:rPr>
              <a:t>x_incr</a:t>
            </a:r>
            <a:r>
              <a:rPr lang="en-IN" sz="1400" dirty="0">
                <a:solidFill>
                  <a:srgbClr val="8B949E"/>
                </a:solidFill>
                <a:latin typeface="Courier New"/>
                <a:ea typeface="Courier New"/>
                <a:cs typeface="Courier New"/>
                <a:sym typeface="Courier New"/>
              </a:rPr>
              <a:t>/</a:t>
            </a:r>
            <a:r>
              <a:rPr lang="en-IN" sz="1400" dirty="0" err="1">
                <a:solidFill>
                  <a:srgbClr val="8B949E"/>
                </a:solidFill>
                <a:latin typeface="Courier New"/>
                <a:ea typeface="Courier New"/>
                <a:cs typeface="Courier New"/>
                <a:sym typeface="Courier New"/>
              </a:rPr>
              <a:t>y_incr</a:t>
            </a:r>
            <a:r>
              <a:rPr lang="en-IN" sz="1400" dirty="0">
                <a:solidFill>
                  <a:srgbClr val="8B949E"/>
                </a:solidFill>
                <a:latin typeface="Courier New"/>
                <a:ea typeface="Courier New"/>
                <a:cs typeface="Courier New"/>
                <a:sym typeface="Courier New"/>
              </a:rPr>
              <a:t> &gt; 1, (</a:t>
            </a:r>
            <a:r>
              <a:rPr lang="en-IN" sz="1400" dirty="0" err="1">
                <a:solidFill>
                  <a:srgbClr val="8B949E"/>
                </a:solidFill>
                <a:latin typeface="Courier New"/>
                <a:ea typeface="Courier New"/>
                <a:cs typeface="Courier New"/>
                <a:sym typeface="Courier New"/>
              </a:rPr>
              <a:t>x_incr</a:t>
            </a:r>
            <a:r>
              <a:rPr lang="en-IN" sz="1400" dirty="0">
                <a:solidFill>
                  <a:srgbClr val="8B949E"/>
                </a:solidFill>
                <a:latin typeface="Courier New"/>
                <a:ea typeface="Courier New"/>
                <a:cs typeface="Courier New"/>
                <a:sym typeface="Courier New"/>
              </a:rPr>
              <a:t>/</a:t>
            </a:r>
            <a:r>
              <a:rPr lang="en-IN" sz="1400" dirty="0" err="1">
                <a:solidFill>
                  <a:srgbClr val="8B949E"/>
                </a:solidFill>
                <a:latin typeface="Courier New"/>
                <a:ea typeface="Courier New"/>
                <a:cs typeface="Courier New"/>
                <a:sym typeface="Courier New"/>
              </a:rPr>
              <a:t>y_incr</a:t>
            </a:r>
            <a:r>
              <a:rPr lang="en-IN" sz="1400" dirty="0">
                <a:solidFill>
                  <a:srgbClr val="8B949E"/>
                </a:solidFill>
                <a:latin typeface="Courier New"/>
                <a:ea typeface="Courier New"/>
                <a:cs typeface="Courier New"/>
                <a:sym typeface="Courier New"/>
              </a:rPr>
              <a:t>) can be treated as a mod factor </a:t>
            </a:r>
            <a:r>
              <a:rPr lang="en-IN" sz="1400" dirty="0" err="1">
                <a:solidFill>
                  <a:srgbClr val="8B949E"/>
                </a:solidFill>
                <a:latin typeface="Courier New"/>
                <a:ea typeface="Courier New"/>
                <a:cs typeface="Courier New"/>
                <a:sym typeface="Courier New"/>
              </a:rPr>
              <a:t>wrt</a:t>
            </a:r>
            <a:r>
              <a:rPr lang="en-IN" sz="1400" dirty="0">
                <a:solidFill>
                  <a:srgbClr val="8B949E"/>
                </a:solidFill>
                <a:latin typeface="Courier New"/>
                <a:ea typeface="Courier New"/>
                <a:cs typeface="Courier New"/>
                <a:sym typeface="Courier New"/>
              </a:rPr>
              <a:t> x and vice-versa</a:t>
            </a:r>
          </a:p>
          <a:p>
            <a:pPr marL="0" indent="0" algn="l"/>
            <a:r>
              <a:rPr lang="en-IN" sz="1400" dirty="0">
                <a:solidFill>
                  <a:srgbClr val="FF7B72"/>
                </a:solidFill>
                <a:latin typeface="Courier New"/>
                <a:ea typeface="Courier New"/>
                <a:cs typeface="Courier New"/>
                <a:sym typeface="Courier New"/>
              </a:rPr>
              <a:t>if</a:t>
            </a:r>
            <a:r>
              <a:rPr lang="en-IN" sz="1400" dirty="0">
                <a:solidFill>
                  <a:srgbClr val="E6EDF3"/>
                </a:solidFill>
                <a:latin typeface="Courier New"/>
                <a:ea typeface="Courier New"/>
                <a:cs typeface="Courier New"/>
                <a:sym typeface="Courier New"/>
              </a:rPr>
              <a:t> </a:t>
            </a:r>
            <a:r>
              <a:rPr lang="en-IN" sz="1400" dirty="0" err="1">
                <a:solidFill>
                  <a:srgbClr val="E6EDF3"/>
                </a:solidFill>
                <a:latin typeface="Courier New"/>
                <a:ea typeface="Courier New"/>
                <a:cs typeface="Courier New"/>
                <a:sym typeface="Courier New"/>
              </a:rPr>
              <a:t>y_incr</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&gt;</a:t>
            </a:r>
            <a:r>
              <a:rPr lang="en-IN" sz="1400" dirty="0">
                <a:solidFill>
                  <a:srgbClr val="E6EDF3"/>
                </a:solidFill>
                <a:latin typeface="Courier New"/>
                <a:ea typeface="Courier New"/>
                <a:cs typeface="Courier New"/>
                <a:sym typeface="Courier New"/>
              </a:rPr>
              <a:t> </a:t>
            </a:r>
            <a:r>
              <a:rPr lang="en-IN" sz="1400" dirty="0" err="1">
                <a:solidFill>
                  <a:srgbClr val="E6EDF3"/>
                </a:solidFill>
                <a:latin typeface="Courier New"/>
                <a:ea typeface="Courier New"/>
                <a:cs typeface="Courier New"/>
                <a:sym typeface="Courier New"/>
              </a:rPr>
              <a:t>x_incr</a:t>
            </a:r>
            <a:r>
              <a:rPr lang="en-IN" sz="1400" dirty="0">
                <a:solidFill>
                  <a:srgbClr val="E6EDF3"/>
                </a:solidFill>
                <a:latin typeface="Courier New"/>
                <a:ea typeface="Courier New"/>
                <a:cs typeface="Courier New"/>
                <a:sym typeface="Courier New"/>
              </a:rPr>
              <a:t>:</a:t>
            </a:r>
          </a:p>
          <a:p>
            <a:pPr marL="0" indent="0" algn="l"/>
            <a:r>
              <a:rPr lang="en-IN" sz="1400" dirty="0">
                <a:solidFill>
                  <a:srgbClr val="E6EDF3"/>
                </a:solidFill>
                <a:latin typeface="Courier New"/>
                <a:ea typeface="Courier New"/>
                <a:cs typeface="Courier New"/>
                <a:sym typeface="Courier New"/>
              </a:rPr>
              <a:t>   </a:t>
            </a:r>
            <a:r>
              <a:rPr lang="en-IN" sz="1400" dirty="0" err="1">
                <a:solidFill>
                  <a:srgbClr val="E6EDF3"/>
                </a:solidFill>
                <a:latin typeface="Courier New"/>
                <a:ea typeface="Courier New"/>
                <a:cs typeface="Courier New"/>
                <a:sym typeface="Courier New"/>
              </a:rPr>
              <a:t>mod_factor</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E6EDF3"/>
                </a:solidFill>
                <a:latin typeface="Courier New"/>
                <a:ea typeface="Courier New"/>
                <a:cs typeface="Courier New"/>
                <a:sym typeface="Courier New"/>
              </a:rPr>
              <a:t>y_incr</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E6EDF3"/>
                </a:solidFill>
                <a:latin typeface="Courier New"/>
                <a:ea typeface="Courier New"/>
                <a:cs typeface="Courier New"/>
                <a:sym typeface="Courier New"/>
              </a:rPr>
              <a:t>x_incr</a:t>
            </a:r>
            <a:endParaRPr lang="en-IN" sz="1400" dirty="0">
              <a:solidFill>
                <a:srgbClr val="E6EDF3"/>
              </a:solidFill>
              <a:latin typeface="Courier New"/>
              <a:ea typeface="Courier New"/>
              <a:cs typeface="Courier New"/>
              <a:sym typeface="Courier New"/>
            </a:endParaRPr>
          </a:p>
          <a:p>
            <a:pPr marL="0" indent="0" algn="l"/>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for</a:t>
            </a:r>
            <a:r>
              <a:rPr lang="en-IN" sz="1400" dirty="0">
                <a:solidFill>
                  <a:srgbClr val="E6EDF3"/>
                </a:solidFill>
                <a:latin typeface="Courier New"/>
                <a:ea typeface="Courier New"/>
                <a:cs typeface="Courier New"/>
                <a:sym typeface="Courier New"/>
              </a:rPr>
              <a:t> line </a:t>
            </a:r>
            <a:r>
              <a:rPr lang="en-IN" sz="1400" dirty="0">
                <a:solidFill>
                  <a:srgbClr val="FF7B72"/>
                </a:solidFill>
                <a:latin typeface="Courier New"/>
                <a:ea typeface="Courier New"/>
                <a:cs typeface="Courier New"/>
                <a:sym typeface="Courier New"/>
              </a:rPr>
              <a:t>in</a:t>
            </a:r>
            <a:r>
              <a:rPr lang="en-IN" sz="1400" dirty="0">
                <a:solidFill>
                  <a:srgbClr val="E6EDF3"/>
                </a:solidFill>
                <a:latin typeface="Courier New"/>
                <a:ea typeface="Courier New"/>
                <a:cs typeface="Courier New"/>
                <a:sym typeface="Courier New"/>
              </a:rPr>
              <a:t> </a:t>
            </a:r>
            <a:r>
              <a:rPr lang="en-IN" sz="1400" dirty="0">
                <a:solidFill>
                  <a:srgbClr val="FFA657"/>
                </a:solidFill>
                <a:latin typeface="Courier New"/>
                <a:ea typeface="Courier New"/>
                <a:cs typeface="Courier New"/>
                <a:sym typeface="Courier New"/>
              </a:rPr>
              <a:t>range</a:t>
            </a:r>
            <a:r>
              <a:rPr lang="en-IN" sz="1400" dirty="0">
                <a:solidFill>
                  <a:srgbClr val="E6EDF3"/>
                </a:solidFill>
                <a:latin typeface="Courier New"/>
                <a:ea typeface="Courier New"/>
                <a:cs typeface="Courier New"/>
                <a:sym typeface="Courier New"/>
              </a:rPr>
              <a:t>(</a:t>
            </a:r>
            <a:r>
              <a:rPr lang="en-IN" sz="1400" dirty="0" err="1">
                <a:solidFill>
                  <a:srgbClr val="E6EDF3"/>
                </a:solidFill>
                <a:latin typeface="Courier New"/>
                <a:ea typeface="Courier New"/>
                <a:cs typeface="Courier New"/>
                <a:sym typeface="Courier New"/>
              </a:rPr>
              <a:t>max_start_y</a:t>
            </a:r>
            <a:r>
              <a:rPr lang="en-IN" sz="1400" dirty="0">
                <a:solidFill>
                  <a:srgbClr val="E6EDF3"/>
                </a:solidFill>
                <a:latin typeface="Courier New"/>
                <a:ea typeface="Courier New"/>
                <a:cs typeface="Courier New"/>
                <a:sym typeface="Courier New"/>
              </a:rPr>
              <a:t>):</a:t>
            </a:r>
          </a:p>
          <a:p>
            <a:pPr marL="0" indent="0" algn="l"/>
            <a:r>
              <a:rPr lang="en-IN" sz="1400" dirty="0">
                <a:solidFill>
                  <a:srgbClr val="E6EDF3"/>
                </a:solidFill>
                <a:latin typeface="Courier New"/>
                <a:ea typeface="Courier New"/>
                <a:cs typeface="Courier New"/>
                <a:sym typeface="Courier New"/>
              </a:rPr>
              <a:t>       a, b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a:solidFill>
                  <a:srgbClr val="FFA657"/>
                </a:solidFill>
                <a:latin typeface="Courier New"/>
                <a:ea typeface="Courier New"/>
                <a:cs typeface="Courier New"/>
                <a:sym typeface="Courier New"/>
              </a:rPr>
              <a:t>int</a:t>
            </a:r>
            <a:r>
              <a:rPr lang="en-IN" sz="1400" dirty="0">
                <a:solidFill>
                  <a:srgbClr val="E6EDF3"/>
                </a:solidFill>
                <a:latin typeface="Courier New"/>
                <a:ea typeface="Courier New"/>
                <a:cs typeface="Courier New"/>
                <a:sym typeface="Courier New"/>
              </a:rPr>
              <a:t>(</a:t>
            </a:r>
            <a:r>
              <a:rPr lang="en-IN" sz="1400" dirty="0" err="1">
                <a:solidFill>
                  <a:srgbClr val="FFA657"/>
                </a:solidFill>
                <a:latin typeface="Courier New"/>
                <a:ea typeface="Courier New"/>
                <a:cs typeface="Courier New"/>
                <a:sym typeface="Courier New"/>
              </a:rPr>
              <a:t>np</a:t>
            </a:r>
            <a:r>
              <a:rPr lang="en-IN" sz="1400" dirty="0" err="1">
                <a:solidFill>
                  <a:srgbClr val="E6EDF3"/>
                </a:solidFill>
                <a:latin typeface="Courier New"/>
                <a:ea typeface="Courier New"/>
                <a:cs typeface="Courier New"/>
                <a:sym typeface="Courier New"/>
              </a:rPr>
              <a:t>.ceil</a:t>
            </a:r>
            <a:r>
              <a:rPr lang="en-IN" sz="1400" dirty="0">
                <a:solidFill>
                  <a:srgbClr val="E6EDF3"/>
                </a:solidFill>
                <a:latin typeface="Courier New"/>
                <a:ea typeface="Courier New"/>
                <a:cs typeface="Courier New"/>
                <a:sym typeface="Courier New"/>
              </a:rPr>
              <a:t>(fs(line))), line</a:t>
            </a:r>
          </a:p>
          <a:p>
            <a:pPr marL="0" indent="0" algn="l"/>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for</a:t>
            </a:r>
            <a:r>
              <a:rPr lang="en-IN" sz="1400" dirty="0">
                <a:solidFill>
                  <a:srgbClr val="E6EDF3"/>
                </a:solidFill>
                <a:latin typeface="Courier New"/>
                <a:ea typeface="Courier New"/>
                <a:cs typeface="Courier New"/>
                <a:sym typeface="Courier New"/>
              </a:rPr>
              <a:t> pixel </a:t>
            </a:r>
            <a:r>
              <a:rPr lang="en-IN" sz="1400" dirty="0">
                <a:solidFill>
                  <a:srgbClr val="FF7B72"/>
                </a:solidFill>
                <a:latin typeface="Courier New"/>
                <a:ea typeface="Courier New"/>
                <a:cs typeface="Courier New"/>
                <a:sym typeface="Courier New"/>
              </a:rPr>
              <a:t>in</a:t>
            </a:r>
            <a:r>
              <a:rPr lang="en-IN" sz="1400" dirty="0">
                <a:solidFill>
                  <a:srgbClr val="E6EDF3"/>
                </a:solidFill>
                <a:latin typeface="Courier New"/>
                <a:ea typeface="Courier New"/>
                <a:cs typeface="Courier New"/>
                <a:sym typeface="Courier New"/>
              </a:rPr>
              <a:t> </a:t>
            </a:r>
            <a:r>
              <a:rPr lang="en-IN" sz="1400" dirty="0">
                <a:solidFill>
                  <a:srgbClr val="FFA657"/>
                </a:solidFill>
                <a:latin typeface="Courier New"/>
                <a:ea typeface="Courier New"/>
                <a:cs typeface="Courier New"/>
                <a:sym typeface="Courier New"/>
              </a:rPr>
              <a:t>range</a:t>
            </a:r>
            <a:r>
              <a:rPr lang="en-IN" sz="1400" dirty="0">
                <a:solidFill>
                  <a:srgbClr val="E6EDF3"/>
                </a:solidFill>
                <a:latin typeface="Courier New"/>
                <a:ea typeface="Courier New"/>
                <a:cs typeface="Courier New"/>
                <a:sym typeface="Courier New"/>
              </a:rPr>
              <a:t>(n):</a:t>
            </a:r>
          </a:p>
          <a:p>
            <a:pPr marL="0" indent="0" algn="l"/>
            <a:r>
              <a:rPr lang="en-IN" sz="1400" dirty="0">
                <a:solidFill>
                  <a:srgbClr val="E6EDF3"/>
                </a:solidFill>
                <a:latin typeface="Courier New"/>
                <a:ea typeface="Courier New"/>
                <a:cs typeface="Courier New"/>
                <a:sym typeface="Courier New"/>
              </a:rPr>
              <a:t>           </a:t>
            </a:r>
            <a:r>
              <a:rPr lang="en-IN" sz="1400" dirty="0">
                <a:solidFill>
                  <a:srgbClr val="8B949E"/>
                </a:solidFill>
                <a:latin typeface="Courier New"/>
                <a:ea typeface="Courier New"/>
                <a:cs typeface="Courier New"/>
                <a:sym typeface="Courier New"/>
              </a:rPr>
              <a:t># print(f"{(a + </a:t>
            </a:r>
            <a:r>
              <a:rPr lang="en-IN" sz="1400" dirty="0" err="1">
                <a:solidFill>
                  <a:srgbClr val="8B949E"/>
                </a:solidFill>
                <a:latin typeface="Courier New"/>
                <a:ea typeface="Courier New"/>
                <a:cs typeface="Courier New"/>
                <a:sym typeface="Courier New"/>
              </a:rPr>
              <a:t>x_offset</a:t>
            </a:r>
            <a:r>
              <a:rPr lang="en-IN" sz="1400" dirty="0">
                <a:solidFill>
                  <a:srgbClr val="8B949E"/>
                </a:solidFill>
                <a:latin typeface="Courier New"/>
                <a:ea typeface="Courier New"/>
                <a:cs typeface="Courier New"/>
                <a:sym typeface="Courier New"/>
              </a:rPr>
              <a:t>, b)} maps to {(pixel, line)}, </a:t>
            </a:r>
            <a:r>
              <a:rPr lang="en-IN" sz="1400" dirty="0" err="1">
                <a:solidFill>
                  <a:srgbClr val="8B949E"/>
                </a:solidFill>
                <a:latin typeface="Courier New"/>
                <a:ea typeface="Courier New"/>
                <a:cs typeface="Courier New"/>
                <a:sym typeface="Courier New"/>
              </a:rPr>
              <a:t>i.e</a:t>
            </a:r>
            <a:r>
              <a:rPr lang="en-IN" sz="1400" dirty="0">
                <a:solidFill>
                  <a:srgbClr val="8B949E"/>
                </a:solidFill>
                <a:latin typeface="Courier New"/>
                <a:ea typeface="Courier New"/>
                <a:cs typeface="Courier New"/>
                <a:sym typeface="Courier New"/>
              </a:rPr>
              <a:t> {</a:t>
            </a:r>
            <a:r>
              <a:rPr lang="en-IN" sz="1400" dirty="0" err="1">
                <a:solidFill>
                  <a:srgbClr val="8B949E"/>
                </a:solidFill>
                <a:latin typeface="Courier New"/>
                <a:ea typeface="Courier New"/>
                <a:cs typeface="Courier New"/>
                <a:sym typeface="Courier New"/>
              </a:rPr>
              <a:t>img</a:t>
            </a:r>
            <a:r>
              <a:rPr lang="en-IN" sz="1400" dirty="0">
                <a:solidFill>
                  <a:srgbClr val="8B949E"/>
                </a:solidFill>
                <a:latin typeface="Courier New"/>
                <a:ea typeface="Courier New"/>
                <a:cs typeface="Courier New"/>
                <a:sym typeface="Courier New"/>
              </a:rPr>
              <a:t>[line][pixel]}")</a:t>
            </a:r>
          </a:p>
          <a:p>
            <a:pPr marL="0" indent="0" algn="l"/>
            <a:r>
              <a:rPr lang="en-IN" sz="1400" dirty="0">
                <a:solidFill>
                  <a:srgbClr val="E6EDF3"/>
                </a:solidFill>
                <a:latin typeface="Courier New"/>
                <a:ea typeface="Courier New"/>
                <a:cs typeface="Courier New"/>
                <a:sym typeface="Courier New"/>
              </a:rPr>
              <a:t>           rot[b, a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E6EDF3"/>
                </a:solidFill>
                <a:latin typeface="Courier New"/>
                <a:ea typeface="Courier New"/>
                <a:cs typeface="Courier New"/>
                <a:sym typeface="Courier New"/>
              </a:rPr>
              <a:t>x_offset</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E6EDF3"/>
                </a:solidFill>
                <a:latin typeface="Courier New"/>
                <a:ea typeface="Courier New"/>
                <a:cs typeface="Courier New"/>
                <a:sym typeface="Courier New"/>
              </a:rPr>
              <a:t>img</a:t>
            </a:r>
            <a:r>
              <a:rPr lang="en-IN" sz="1400" dirty="0">
                <a:solidFill>
                  <a:srgbClr val="E6EDF3"/>
                </a:solidFill>
                <a:latin typeface="Courier New"/>
                <a:ea typeface="Courier New"/>
                <a:cs typeface="Courier New"/>
                <a:sym typeface="Courier New"/>
              </a:rPr>
              <a:t>[line, pixel]</a:t>
            </a:r>
          </a:p>
          <a:p>
            <a:pPr marL="0" indent="0" algn="l"/>
            <a:r>
              <a:rPr lang="en-IN" sz="1400" dirty="0">
                <a:solidFill>
                  <a:srgbClr val="E6EDF3"/>
                </a:solidFill>
                <a:latin typeface="Courier New"/>
                <a:ea typeface="Courier New"/>
                <a:cs typeface="Courier New"/>
                <a:sym typeface="Courier New"/>
              </a:rPr>
              <a:t>           </a:t>
            </a:r>
            <a:r>
              <a:rPr lang="en-IN" sz="1400" dirty="0">
                <a:solidFill>
                  <a:srgbClr val="8B949E"/>
                </a:solidFill>
                <a:latin typeface="Courier New"/>
                <a:ea typeface="Courier New"/>
                <a:cs typeface="Courier New"/>
                <a:sym typeface="Courier New"/>
              </a:rPr>
              <a:t># ASHTARI et al.: DOUBLE LINE IMAGE ROTATION</a:t>
            </a:r>
          </a:p>
          <a:p>
            <a:pPr marL="0" indent="0" algn="l"/>
            <a:r>
              <a:rPr lang="en-IN" sz="1400" dirty="0">
                <a:solidFill>
                  <a:srgbClr val="E6EDF3"/>
                </a:solidFill>
                <a:latin typeface="Courier New"/>
                <a:ea typeface="Courier New"/>
                <a:cs typeface="Courier New"/>
                <a:sym typeface="Courier New"/>
              </a:rPr>
              <a:t>           rot[b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a:solidFill>
                  <a:srgbClr val="79C0FF"/>
                </a:solidFill>
                <a:latin typeface="Courier New"/>
                <a:ea typeface="Courier New"/>
                <a:cs typeface="Courier New"/>
                <a:sym typeface="Courier New"/>
              </a:rPr>
              <a:t>1</a:t>
            </a:r>
            <a:r>
              <a:rPr lang="en-IN" sz="1400" dirty="0">
                <a:solidFill>
                  <a:srgbClr val="E6EDF3"/>
                </a:solidFill>
                <a:latin typeface="Courier New"/>
                <a:ea typeface="Courier New"/>
                <a:cs typeface="Courier New"/>
                <a:sym typeface="Courier New"/>
              </a:rPr>
              <a:t>, a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E6EDF3"/>
                </a:solidFill>
                <a:latin typeface="Courier New"/>
                <a:ea typeface="Courier New"/>
                <a:cs typeface="Courier New"/>
                <a:sym typeface="Courier New"/>
              </a:rPr>
              <a:t>x_offset</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E6EDF3"/>
                </a:solidFill>
                <a:latin typeface="Courier New"/>
                <a:ea typeface="Courier New"/>
                <a:cs typeface="Courier New"/>
                <a:sym typeface="Courier New"/>
              </a:rPr>
              <a:t>img</a:t>
            </a:r>
            <a:r>
              <a:rPr lang="en-IN" sz="1400" dirty="0">
                <a:solidFill>
                  <a:srgbClr val="E6EDF3"/>
                </a:solidFill>
                <a:latin typeface="Courier New"/>
                <a:ea typeface="Courier New"/>
                <a:cs typeface="Courier New"/>
                <a:sym typeface="Courier New"/>
              </a:rPr>
              <a:t>[line, pixel]</a:t>
            </a:r>
          </a:p>
          <a:p>
            <a:pPr marL="0" indent="0" algn="l"/>
            <a:r>
              <a:rPr lang="en-IN" sz="1400" dirty="0">
                <a:solidFill>
                  <a:srgbClr val="E6EDF3"/>
                </a:solidFill>
                <a:latin typeface="Courier New"/>
                <a:ea typeface="Courier New"/>
                <a:cs typeface="Courier New"/>
                <a:sym typeface="Courier New"/>
              </a:rPr>
              <a:t>           a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a:solidFill>
                  <a:srgbClr val="79C0FF"/>
                </a:solidFill>
                <a:latin typeface="Courier New"/>
                <a:ea typeface="Courier New"/>
                <a:cs typeface="Courier New"/>
                <a:sym typeface="Courier New"/>
              </a:rPr>
              <a:t>1</a:t>
            </a:r>
          </a:p>
          <a:p>
            <a:pPr marL="0" indent="0" algn="l"/>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if</a:t>
            </a:r>
            <a:r>
              <a:rPr lang="en-IN" sz="1400" dirty="0">
                <a:solidFill>
                  <a:srgbClr val="E6EDF3"/>
                </a:solidFill>
                <a:latin typeface="Courier New"/>
                <a:ea typeface="Courier New"/>
                <a:cs typeface="Courier New"/>
                <a:sym typeface="Courier New"/>
              </a:rPr>
              <a:t> pixel </a:t>
            </a:r>
            <a:r>
              <a:rPr lang="en-IN" sz="1400" dirty="0">
                <a:solidFill>
                  <a:srgbClr val="FF7B72"/>
                </a:solidFill>
                <a:latin typeface="Courier New"/>
                <a:ea typeface="Courier New"/>
                <a:cs typeface="Courier New"/>
                <a:sym typeface="Courier New"/>
              </a:rPr>
              <a:t>&gt;</a:t>
            </a:r>
            <a:r>
              <a:rPr lang="en-IN" sz="1400" dirty="0">
                <a:solidFill>
                  <a:srgbClr val="E6EDF3"/>
                </a:solidFill>
                <a:latin typeface="Courier New"/>
                <a:ea typeface="Courier New"/>
                <a:cs typeface="Courier New"/>
                <a:sym typeface="Courier New"/>
              </a:rPr>
              <a:t> </a:t>
            </a:r>
            <a:r>
              <a:rPr lang="en-IN" sz="1400" dirty="0">
                <a:solidFill>
                  <a:srgbClr val="79C0FF"/>
                </a:solidFill>
                <a:latin typeface="Courier New"/>
                <a:ea typeface="Courier New"/>
                <a:cs typeface="Courier New"/>
                <a:sym typeface="Courier New"/>
              </a:rPr>
              <a:t>0</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and</a:t>
            </a:r>
            <a:r>
              <a:rPr lang="en-IN" sz="1400" dirty="0">
                <a:solidFill>
                  <a:srgbClr val="E6EDF3"/>
                </a:solidFill>
                <a:latin typeface="Courier New"/>
                <a:ea typeface="Courier New"/>
                <a:cs typeface="Courier New"/>
                <a:sym typeface="Courier New"/>
              </a:rPr>
              <a:t> pixel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err="1">
                <a:solidFill>
                  <a:srgbClr val="E6EDF3"/>
                </a:solidFill>
                <a:latin typeface="Courier New"/>
                <a:ea typeface="Courier New"/>
                <a:cs typeface="Courier New"/>
                <a:sym typeface="Courier New"/>
              </a:rPr>
              <a:t>mod_factor</a:t>
            </a:r>
            <a:r>
              <a:rPr lang="en-IN" sz="1400" dirty="0">
                <a:solidFill>
                  <a:srgbClr val="E6EDF3"/>
                </a:solidFill>
                <a:latin typeface="Courier New"/>
                <a:ea typeface="Courier New"/>
                <a:cs typeface="Courier New"/>
                <a:sym typeface="Courier New"/>
              </a:rPr>
              <a:t>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a:solidFill>
                  <a:srgbClr val="79C0FF"/>
                </a:solidFill>
                <a:latin typeface="Courier New"/>
                <a:ea typeface="Courier New"/>
                <a:cs typeface="Courier New"/>
                <a:sym typeface="Courier New"/>
              </a:rPr>
              <a:t>0</a:t>
            </a:r>
            <a:r>
              <a:rPr lang="en-IN" sz="1400" dirty="0">
                <a:solidFill>
                  <a:srgbClr val="E6EDF3"/>
                </a:solidFill>
                <a:latin typeface="Courier New"/>
                <a:ea typeface="Courier New"/>
                <a:cs typeface="Courier New"/>
                <a:sym typeface="Courier New"/>
              </a:rPr>
              <a:t>:</a:t>
            </a:r>
          </a:p>
          <a:p>
            <a:pPr marL="0" indent="0" algn="l"/>
            <a:r>
              <a:rPr lang="en-IN" sz="1400" dirty="0">
                <a:solidFill>
                  <a:srgbClr val="E6EDF3"/>
                </a:solidFill>
                <a:latin typeface="Courier New"/>
                <a:ea typeface="Courier New"/>
                <a:cs typeface="Courier New"/>
                <a:sym typeface="Courier New"/>
              </a:rPr>
              <a:t>               b </a:t>
            </a:r>
            <a:r>
              <a:rPr lang="en-IN" sz="1400" dirty="0">
                <a:solidFill>
                  <a:srgbClr val="FF7B72"/>
                </a:solidFill>
                <a:latin typeface="Courier New"/>
                <a:ea typeface="Courier New"/>
                <a:cs typeface="Courier New"/>
                <a:sym typeface="Courier New"/>
              </a:rPr>
              <a:t>+=</a:t>
            </a:r>
            <a:r>
              <a:rPr lang="en-IN" sz="1400" dirty="0">
                <a:solidFill>
                  <a:srgbClr val="E6EDF3"/>
                </a:solidFill>
                <a:latin typeface="Courier New"/>
                <a:ea typeface="Courier New"/>
                <a:cs typeface="Courier New"/>
                <a:sym typeface="Courier New"/>
              </a:rPr>
              <a:t> </a:t>
            </a:r>
            <a:r>
              <a:rPr lang="en-IN" sz="1400" dirty="0">
                <a:solidFill>
                  <a:srgbClr val="79C0FF"/>
                </a:solidFill>
                <a:latin typeface="Courier New"/>
                <a:ea typeface="Courier New"/>
                <a:cs typeface="Courier New"/>
                <a:sym typeface="Courier New"/>
              </a:rPr>
              <a:t>1</a:t>
            </a:r>
          </a:p>
          <a:p>
            <a:pPr marL="0" indent="0" algn="l"/>
            <a:endParaRPr lang="en-IN" sz="1400" dirty="0">
              <a:solidFill>
                <a:srgbClr val="E6EDF3"/>
              </a:solidFill>
              <a:latin typeface="Courier New"/>
              <a:ea typeface="Courier New"/>
              <a:cs typeface="Courier New"/>
              <a:sym typeface="Courier New"/>
            </a:endParaRPr>
          </a:p>
          <a:p>
            <a:pPr marL="0" indent="0" algn="l"/>
            <a:endParaRPr lang="en-IN" sz="2000" dirty="0"/>
          </a:p>
        </p:txBody>
      </p:sp>
    </p:spTree>
    <p:extLst>
      <p:ext uri="{BB962C8B-B14F-4D97-AF65-F5344CB8AC3E}">
        <p14:creationId xmlns:p14="http://schemas.microsoft.com/office/powerpoint/2010/main" val="888664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The Results</a:t>
            </a:r>
            <a:endParaRPr sz="4266"/>
          </a:p>
        </p:txBody>
      </p:sp>
      <p:pic>
        <p:nvPicPr>
          <p:cNvPr id="215" name="Google Shape;215;p31"/>
          <p:cNvPicPr preferRelativeResize="0"/>
          <p:nvPr/>
        </p:nvPicPr>
        <p:blipFill>
          <a:blip r:embed="rId3">
            <a:alphaModFix/>
          </a:blip>
          <a:stretch>
            <a:fillRect/>
          </a:stretch>
        </p:blipFill>
        <p:spPr>
          <a:xfrm>
            <a:off x="10214633" y="95600"/>
            <a:ext cx="1813497" cy="665000"/>
          </a:xfrm>
          <a:prstGeom prst="rect">
            <a:avLst/>
          </a:prstGeom>
          <a:noFill/>
          <a:ln>
            <a:noFill/>
          </a:ln>
        </p:spPr>
      </p:pic>
      <p:graphicFrame>
        <p:nvGraphicFramePr>
          <p:cNvPr id="216" name="Google Shape;216;p31"/>
          <p:cNvGraphicFramePr/>
          <p:nvPr/>
        </p:nvGraphicFramePr>
        <p:xfrm>
          <a:off x="415600" y="1905533"/>
          <a:ext cx="5257800" cy="4095433"/>
        </p:xfrm>
        <a:graphic>
          <a:graphicData uri="http://schemas.openxmlformats.org/drawingml/2006/table">
            <a:tbl>
              <a:tblPr>
                <a:noFill/>
                <a:tableStyleId>{20E9DFF9-524E-4CC2-8E77-3086C0FAEE9E}</a:tableStyleId>
              </a:tblPr>
              <a:tblGrid>
                <a:gridCol w="12700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159000">
                  <a:extLst>
                    <a:ext uri="{9D8B030D-6E8A-4147-A177-3AD203B41FA5}">
                      <a16:colId xmlns:a16="http://schemas.microsoft.com/office/drawing/2014/main" val="20002"/>
                    </a:ext>
                  </a:extLst>
                </a:gridCol>
              </a:tblGrid>
              <a:tr h="266700">
                <a:tc>
                  <a:txBody>
                    <a:bodyPr/>
                    <a:lstStyle/>
                    <a:p>
                      <a:pPr marL="0" lvl="0" indent="0" algn="l" rtl="0">
                        <a:lnSpc>
                          <a:spcPct val="115000"/>
                        </a:lnSpc>
                        <a:spcBef>
                          <a:spcPts val="0"/>
                        </a:spcBef>
                        <a:spcAft>
                          <a:spcPts val="0"/>
                        </a:spcAft>
                        <a:buNone/>
                      </a:pPr>
                      <a:r>
                        <a:rPr lang="en" sz="1733" b="1">
                          <a:solidFill>
                            <a:schemeClr val="lt2"/>
                          </a:solidFill>
                        </a:rPr>
                        <a:t>openCV dlr</a:t>
                      </a:r>
                      <a:endParaRPr sz="1733" b="1">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733" b="1">
                          <a:solidFill>
                            <a:schemeClr val="lt2"/>
                          </a:solidFill>
                        </a:rPr>
                        <a:t>Halide affine transform</a:t>
                      </a:r>
                      <a:endParaRPr sz="1733" b="1">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733" b="1">
                          <a:solidFill>
                            <a:schemeClr val="lt2"/>
                          </a:solidFill>
                        </a:rPr>
                        <a:t>OpenCV Built-in warpAffine</a:t>
                      </a:r>
                      <a:endParaRPr sz="1733" b="1">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66700">
                <a:tc>
                  <a:txBody>
                    <a:bodyPr/>
                    <a:lstStyle/>
                    <a:p>
                      <a:pPr marL="0" lvl="0" indent="0" algn="r" rtl="0">
                        <a:lnSpc>
                          <a:spcPct val="115000"/>
                        </a:lnSpc>
                        <a:spcBef>
                          <a:spcPts val="0"/>
                        </a:spcBef>
                        <a:spcAft>
                          <a:spcPts val="0"/>
                        </a:spcAft>
                        <a:buNone/>
                      </a:pPr>
                      <a:r>
                        <a:rPr lang="en" sz="1733">
                          <a:solidFill>
                            <a:schemeClr val="lt2"/>
                          </a:solidFill>
                        </a:rPr>
                        <a:t>0.14</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0.78</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0.17</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6700">
                <a:tc>
                  <a:txBody>
                    <a:bodyPr/>
                    <a:lstStyle/>
                    <a:p>
                      <a:pPr marL="0" lvl="0" indent="0" algn="r" rtl="0">
                        <a:lnSpc>
                          <a:spcPct val="115000"/>
                        </a:lnSpc>
                        <a:spcBef>
                          <a:spcPts val="0"/>
                        </a:spcBef>
                        <a:spcAft>
                          <a:spcPts val="0"/>
                        </a:spcAft>
                        <a:buNone/>
                      </a:pPr>
                      <a:r>
                        <a:rPr lang="en" sz="1733">
                          <a:solidFill>
                            <a:schemeClr val="lt2"/>
                          </a:solidFill>
                        </a:rPr>
                        <a:t>0.16</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0.83</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0.19</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66700">
                <a:tc>
                  <a:txBody>
                    <a:bodyPr/>
                    <a:lstStyle/>
                    <a:p>
                      <a:pPr marL="0" lvl="0" indent="0" algn="r" rtl="0">
                        <a:lnSpc>
                          <a:spcPct val="115000"/>
                        </a:lnSpc>
                        <a:spcBef>
                          <a:spcPts val="0"/>
                        </a:spcBef>
                        <a:spcAft>
                          <a:spcPts val="0"/>
                        </a:spcAft>
                        <a:buNone/>
                      </a:pPr>
                      <a:r>
                        <a:rPr lang="en" sz="1733">
                          <a:solidFill>
                            <a:schemeClr val="lt2"/>
                          </a:solidFill>
                        </a:rPr>
                        <a:t>0.17</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0.83</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0.16</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6700">
                <a:tc>
                  <a:txBody>
                    <a:bodyPr/>
                    <a:lstStyle/>
                    <a:p>
                      <a:pPr marL="0" lvl="0" indent="0" algn="r" rtl="0">
                        <a:lnSpc>
                          <a:spcPct val="115000"/>
                        </a:lnSpc>
                        <a:spcBef>
                          <a:spcPts val="0"/>
                        </a:spcBef>
                        <a:spcAft>
                          <a:spcPts val="0"/>
                        </a:spcAft>
                        <a:buNone/>
                      </a:pPr>
                      <a:r>
                        <a:rPr lang="en" sz="1733">
                          <a:solidFill>
                            <a:schemeClr val="lt2"/>
                          </a:solidFill>
                        </a:rPr>
                        <a:t>0.15</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0.81</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0.16</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66700">
                <a:tc>
                  <a:txBody>
                    <a:bodyPr/>
                    <a:lstStyle/>
                    <a:p>
                      <a:pPr marL="0" lvl="0" indent="0" algn="r" rtl="0">
                        <a:lnSpc>
                          <a:spcPct val="115000"/>
                        </a:lnSpc>
                        <a:spcBef>
                          <a:spcPts val="0"/>
                        </a:spcBef>
                        <a:spcAft>
                          <a:spcPts val="0"/>
                        </a:spcAft>
                        <a:buNone/>
                      </a:pPr>
                      <a:r>
                        <a:rPr lang="en" sz="1733">
                          <a:solidFill>
                            <a:schemeClr val="lt2"/>
                          </a:solidFill>
                        </a:rPr>
                        <a:t>0.15</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0.82</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0.16</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6700">
                <a:tc>
                  <a:txBody>
                    <a:bodyPr/>
                    <a:lstStyle/>
                    <a:p>
                      <a:pPr marL="0" lvl="0" indent="0" algn="r" rtl="0">
                        <a:lnSpc>
                          <a:spcPct val="115000"/>
                        </a:lnSpc>
                        <a:spcBef>
                          <a:spcPts val="0"/>
                        </a:spcBef>
                        <a:spcAft>
                          <a:spcPts val="0"/>
                        </a:spcAft>
                        <a:buNone/>
                      </a:pPr>
                      <a:r>
                        <a:rPr lang="en" sz="1733">
                          <a:solidFill>
                            <a:schemeClr val="lt2"/>
                          </a:solidFill>
                        </a:rPr>
                        <a:t>0.16</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0.84</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0.17</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66700">
                <a:tc>
                  <a:txBody>
                    <a:bodyPr/>
                    <a:lstStyle/>
                    <a:p>
                      <a:pPr marL="0" lvl="0" indent="0" algn="r" rtl="0">
                        <a:lnSpc>
                          <a:spcPct val="115000"/>
                        </a:lnSpc>
                        <a:spcBef>
                          <a:spcPts val="0"/>
                        </a:spcBef>
                        <a:spcAft>
                          <a:spcPts val="0"/>
                        </a:spcAft>
                        <a:buNone/>
                      </a:pPr>
                      <a:r>
                        <a:rPr lang="en" sz="1733">
                          <a:solidFill>
                            <a:schemeClr val="lt2"/>
                          </a:solidFill>
                        </a:rPr>
                        <a:t>0.15</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0.89</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0.16</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66700">
                <a:tc>
                  <a:txBody>
                    <a:bodyPr/>
                    <a:lstStyle/>
                    <a:p>
                      <a:pPr marL="0" lvl="0" indent="0" algn="r" rtl="0">
                        <a:lnSpc>
                          <a:spcPct val="115000"/>
                        </a:lnSpc>
                        <a:spcBef>
                          <a:spcPts val="0"/>
                        </a:spcBef>
                        <a:spcAft>
                          <a:spcPts val="0"/>
                        </a:spcAft>
                        <a:buNone/>
                      </a:pPr>
                      <a:r>
                        <a:rPr lang="en" sz="1733">
                          <a:solidFill>
                            <a:schemeClr val="lt2"/>
                          </a:solidFill>
                        </a:rPr>
                        <a:t>0.15</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1</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0.17</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66700">
                <a:tc>
                  <a:txBody>
                    <a:bodyPr/>
                    <a:lstStyle/>
                    <a:p>
                      <a:pPr marL="0" lvl="0" indent="0" algn="r" rtl="0">
                        <a:lnSpc>
                          <a:spcPct val="115000"/>
                        </a:lnSpc>
                        <a:spcBef>
                          <a:spcPts val="0"/>
                        </a:spcBef>
                        <a:spcAft>
                          <a:spcPts val="0"/>
                        </a:spcAft>
                        <a:buNone/>
                      </a:pPr>
                      <a:r>
                        <a:rPr lang="en" sz="1733">
                          <a:solidFill>
                            <a:schemeClr val="lt2"/>
                          </a:solidFill>
                        </a:rPr>
                        <a:t>0.15</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0.93</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0.16</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66700">
                <a:tc>
                  <a:txBody>
                    <a:bodyPr/>
                    <a:lstStyle/>
                    <a:p>
                      <a:pPr marL="0" lvl="0" indent="0" algn="r" rtl="0">
                        <a:lnSpc>
                          <a:spcPct val="115000"/>
                        </a:lnSpc>
                        <a:spcBef>
                          <a:spcPts val="0"/>
                        </a:spcBef>
                        <a:spcAft>
                          <a:spcPts val="0"/>
                        </a:spcAft>
                        <a:buNone/>
                      </a:pPr>
                      <a:r>
                        <a:rPr lang="en" sz="1733">
                          <a:solidFill>
                            <a:schemeClr val="lt2"/>
                          </a:solidFill>
                        </a:rPr>
                        <a:t>0.17</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0.98</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a:solidFill>
                            <a:schemeClr val="lt2"/>
                          </a:solidFill>
                        </a:rPr>
                        <a:t>0.15</a:t>
                      </a:r>
                      <a:endParaRPr sz="1733">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66700">
                <a:tc>
                  <a:txBody>
                    <a:bodyPr/>
                    <a:lstStyle/>
                    <a:p>
                      <a:pPr marL="0" lvl="0" indent="0" algn="r" rtl="0">
                        <a:lnSpc>
                          <a:spcPct val="115000"/>
                        </a:lnSpc>
                        <a:spcBef>
                          <a:spcPts val="0"/>
                        </a:spcBef>
                        <a:spcAft>
                          <a:spcPts val="0"/>
                        </a:spcAft>
                        <a:buNone/>
                      </a:pPr>
                      <a:r>
                        <a:rPr lang="en" sz="1733" b="1">
                          <a:solidFill>
                            <a:schemeClr val="lt2"/>
                          </a:solidFill>
                        </a:rPr>
                        <a:t>0.155</a:t>
                      </a:r>
                      <a:endParaRPr sz="1733" b="1">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b="1">
                          <a:solidFill>
                            <a:schemeClr val="lt2"/>
                          </a:solidFill>
                        </a:rPr>
                        <a:t>0.871</a:t>
                      </a:r>
                      <a:endParaRPr sz="1733" b="1">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733" b="1">
                          <a:solidFill>
                            <a:schemeClr val="lt2"/>
                          </a:solidFill>
                        </a:rPr>
                        <a:t>0.165</a:t>
                      </a:r>
                      <a:endParaRPr sz="1733" b="1">
                        <a:solidFill>
                          <a:schemeClr val="lt2"/>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217" name="Google Shape;217;p31"/>
          <p:cNvSpPr txBox="1"/>
          <p:nvPr/>
        </p:nvSpPr>
        <p:spPr>
          <a:xfrm>
            <a:off x="9296933" y="5766333"/>
            <a:ext cx="2731200" cy="106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66" b="1">
                <a:solidFill>
                  <a:schemeClr val="lt2"/>
                </a:solidFill>
              </a:rPr>
              <a:t>Tests run on an Intel i7-10750H (12) @ 5.000GHz, all under similar workloads</a:t>
            </a:r>
            <a:br>
              <a:rPr lang="en" sz="1066" b="1">
                <a:solidFill>
                  <a:schemeClr val="lt2"/>
                </a:solidFill>
              </a:rPr>
            </a:br>
            <a:br>
              <a:rPr lang="en" sz="1066" b="1">
                <a:solidFill>
                  <a:schemeClr val="lt2"/>
                </a:solidFill>
              </a:rPr>
            </a:br>
            <a:r>
              <a:rPr lang="en" sz="1066" b="1">
                <a:solidFill>
                  <a:schemeClr val="lt2"/>
                </a:solidFill>
              </a:rPr>
              <a:t>Input is a 512*512 png image</a:t>
            </a:r>
            <a:br>
              <a:rPr lang="en" sz="1066" b="1">
                <a:solidFill>
                  <a:schemeClr val="lt2"/>
                </a:solidFill>
              </a:rPr>
            </a:br>
            <a:r>
              <a:rPr lang="en" sz="1066" b="1">
                <a:solidFill>
                  <a:schemeClr val="lt2"/>
                </a:solidFill>
              </a:rPr>
              <a:t>ColorSpace_ICC: RGB</a:t>
            </a:r>
            <a:endParaRPr sz="1066" b="1">
              <a:solidFill>
                <a:schemeClr val="lt2"/>
              </a:solidFill>
            </a:endParaRPr>
          </a:p>
        </p:txBody>
      </p:sp>
      <p:pic>
        <p:nvPicPr>
          <p:cNvPr id="218" name="Google Shape;218;p31" title="Chart"/>
          <p:cNvPicPr preferRelativeResize="0"/>
          <p:nvPr/>
        </p:nvPicPr>
        <p:blipFill>
          <a:blip r:embed="rId4">
            <a:alphaModFix/>
          </a:blip>
          <a:stretch>
            <a:fillRect/>
          </a:stretch>
        </p:blipFill>
        <p:spPr>
          <a:xfrm>
            <a:off x="5712733" y="1905533"/>
            <a:ext cx="6315401" cy="391054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2"/>
          <p:cNvSpPr txBox="1">
            <a:spLocks noGrp="1"/>
          </p:cNvSpPr>
          <p:nvPr>
            <p:ph type="ctrTitle"/>
          </p:nvPr>
        </p:nvSpPr>
        <p:spPr>
          <a:xfrm>
            <a:off x="415600" y="2159000"/>
            <a:ext cx="11360800" cy="155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66"/>
              <a:t>Potential Issues with the Halide Implementation</a:t>
            </a:r>
            <a:endParaRPr sz="4666"/>
          </a:p>
        </p:txBody>
      </p:sp>
      <p:sp>
        <p:nvSpPr>
          <p:cNvPr id="224" name="Google Shape;224;p32"/>
          <p:cNvSpPr txBox="1">
            <a:spLocks noGrp="1"/>
          </p:cNvSpPr>
          <p:nvPr>
            <p:ph type="subTitle" idx="1"/>
          </p:nvPr>
        </p:nvSpPr>
        <p:spPr>
          <a:xfrm>
            <a:off x="415600" y="3533033"/>
            <a:ext cx="11360800" cy="8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Worklet: 24VI24KIIT</a:t>
            </a:r>
            <a:endParaRPr/>
          </a:p>
        </p:txBody>
      </p:sp>
      <p:sp>
        <p:nvSpPr>
          <p:cNvPr id="226" name="Google Shape;226;p32"/>
          <p:cNvSpPr txBox="1">
            <a:spLocks noGrp="1"/>
          </p:cNvSpPr>
          <p:nvPr>
            <p:ph type="subTitle" idx="4294967295"/>
          </p:nvPr>
        </p:nvSpPr>
        <p:spPr>
          <a:xfrm>
            <a:off x="0" y="6002338"/>
            <a:ext cx="3352800" cy="579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66"/>
              <a:t>Dhrubajyoti Mandal</a:t>
            </a:r>
            <a:endParaRPr sz="2666"/>
          </a:p>
        </p:txBody>
      </p:sp>
      <p:sp>
        <p:nvSpPr>
          <p:cNvPr id="227" name="Google Shape;227;p32"/>
          <p:cNvSpPr txBox="1">
            <a:spLocks noGrp="1"/>
          </p:cNvSpPr>
          <p:nvPr>
            <p:ph type="subTitle" idx="4294967295"/>
          </p:nvPr>
        </p:nvSpPr>
        <p:spPr>
          <a:xfrm>
            <a:off x="8837613" y="6002338"/>
            <a:ext cx="3354387" cy="57943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66" dirty="0"/>
              <a:t>June 11, 2024</a:t>
            </a:r>
            <a:endParaRPr sz="2666" dirty="0"/>
          </a:p>
        </p:txBody>
      </p:sp>
      <p:pic>
        <p:nvPicPr>
          <p:cNvPr id="225" name="Google Shape;225;p32"/>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Shape 231"/>
        <p:cNvGrpSpPr/>
        <p:nvPr/>
      </p:nvGrpSpPr>
      <p:grpSpPr>
        <a:xfrm>
          <a:off x="0" y="0"/>
          <a:ext cx="0" cy="0"/>
          <a:chOff x="0" y="0"/>
          <a:chExt cx="0" cy="0"/>
        </a:xfrm>
      </p:grpSpPr>
      <p:sp>
        <p:nvSpPr>
          <p:cNvPr id="232" name="Google Shape;232;p33"/>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Synopsis</a:t>
            </a:r>
            <a:endParaRPr sz="4266"/>
          </a:p>
        </p:txBody>
      </p:sp>
      <p:sp>
        <p:nvSpPr>
          <p:cNvPr id="234" name="Google Shape;234;p33"/>
          <p:cNvSpPr txBox="1">
            <a:spLocks noGrp="1"/>
          </p:cNvSpPr>
          <p:nvPr>
            <p:ph type="subTitle" idx="1"/>
          </p:nvPr>
        </p:nvSpPr>
        <p:spPr>
          <a:xfrm>
            <a:off x="415600" y="1897666"/>
            <a:ext cx="10848400" cy="4452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The current method evaluates pixels in an irregular range, with irregular loop increments.</a:t>
            </a:r>
            <a:br>
              <a:rPr lang="en" sz="2000" dirty="0"/>
            </a:br>
            <a:br>
              <a:rPr lang="en" sz="2000" dirty="0"/>
            </a:br>
            <a:r>
              <a:rPr lang="en" sz="2000" dirty="0"/>
              <a:t>The issue here is that Halide operates on a pretty discrete domain, with regular updates in loop variables. So why is that an issue? Well, Halide operates through </a:t>
            </a:r>
            <a:r>
              <a:rPr lang="en" sz="2000" b="1" i="1" dirty="0"/>
              <a:t>all</a:t>
            </a:r>
            <a:r>
              <a:rPr lang="en" sz="2000" dirty="0"/>
              <a:t> the pixels of a particular input buffer via the </a:t>
            </a:r>
            <a:r>
              <a:rPr lang="en" sz="2000" dirty="0">
                <a:latin typeface="Fira Code Medium"/>
                <a:ea typeface="Fira Code Medium"/>
                <a:cs typeface="Fira Code Medium"/>
                <a:sym typeface="Fira Code Medium"/>
              </a:rPr>
              <a:t>.realise() </a:t>
            </a:r>
            <a:r>
              <a:rPr lang="en" sz="2000" dirty="0"/>
              <a:t>function, following regular loop variable increments.</a:t>
            </a:r>
            <a:br>
              <a:rPr lang="en" sz="2000" dirty="0"/>
            </a:br>
            <a:endParaRPr sz="2000" dirty="0"/>
          </a:p>
          <a:p>
            <a:pPr marL="0" lvl="0" indent="0" algn="l" rtl="0">
              <a:spcBef>
                <a:spcPts val="0"/>
              </a:spcBef>
              <a:spcAft>
                <a:spcPts val="0"/>
              </a:spcAft>
              <a:buNone/>
            </a:pPr>
            <a:br>
              <a:rPr lang="en" sz="2000" dirty="0"/>
            </a:br>
            <a:r>
              <a:rPr lang="en" sz="1400" dirty="0">
                <a:solidFill>
                  <a:srgbClr val="FF7B72"/>
                </a:solidFill>
                <a:highlight>
                  <a:srgbClr val="0D1117"/>
                </a:highlight>
                <a:latin typeface="Courier New"/>
                <a:ea typeface="Courier New"/>
                <a:cs typeface="Courier New"/>
                <a:sym typeface="Courier New"/>
              </a:rPr>
              <a:t>for</a:t>
            </a:r>
            <a:r>
              <a:rPr lang="en" sz="1400" dirty="0">
                <a:solidFill>
                  <a:srgbClr val="E6EDF3"/>
                </a:solidFill>
                <a:highlight>
                  <a:srgbClr val="0D1117"/>
                </a:highlight>
                <a:latin typeface="Courier New"/>
                <a:ea typeface="Courier New"/>
                <a:cs typeface="Courier New"/>
                <a:sym typeface="Courier New"/>
              </a:rPr>
              <a:t> line </a:t>
            </a:r>
            <a:r>
              <a:rPr lang="en" sz="1400" dirty="0">
                <a:solidFill>
                  <a:srgbClr val="FF7B72"/>
                </a:solidFill>
                <a:highlight>
                  <a:srgbClr val="0D1117"/>
                </a:highlight>
                <a:latin typeface="Courier New"/>
                <a:ea typeface="Courier New"/>
                <a:cs typeface="Courier New"/>
                <a:sym typeface="Courier New"/>
              </a:rPr>
              <a:t>in</a:t>
            </a:r>
            <a:r>
              <a:rPr lang="en" sz="1400" dirty="0">
                <a:solidFill>
                  <a:srgbClr val="E6EDF3"/>
                </a:solidFill>
                <a:highlight>
                  <a:srgbClr val="0D1117"/>
                </a:highlight>
                <a:latin typeface="Courier New"/>
                <a:ea typeface="Courier New"/>
                <a:cs typeface="Courier New"/>
                <a:sym typeface="Courier New"/>
              </a:rPr>
              <a:t> </a:t>
            </a:r>
            <a:r>
              <a:rPr lang="en" sz="1400" dirty="0">
                <a:solidFill>
                  <a:srgbClr val="FFA657"/>
                </a:solidFill>
                <a:highlight>
                  <a:srgbClr val="0D1117"/>
                </a:highlight>
                <a:latin typeface="Courier New"/>
                <a:ea typeface="Courier New"/>
                <a:cs typeface="Courier New"/>
                <a:sym typeface="Courier New"/>
              </a:rPr>
              <a:t>range</a:t>
            </a:r>
            <a:r>
              <a:rPr lang="en" sz="1400" dirty="0">
                <a:solidFill>
                  <a:srgbClr val="E6EDF3"/>
                </a:solidFill>
                <a:highlight>
                  <a:srgbClr val="0D1117"/>
                </a:highlight>
                <a:latin typeface="Courier New"/>
                <a:ea typeface="Courier New"/>
                <a:cs typeface="Courier New"/>
                <a:sym typeface="Courier New"/>
              </a:rPr>
              <a:t>(max_start_y):</a:t>
            </a:r>
            <a:endParaRPr sz="1400" dirty="0">
              <a:solidFill>
                <a:srgbClr val="E6EDF3"/>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 sz="1400" dirty="0">
                <a:solidFill>
                  <a:srgbClr val="E6EDF3"/>
                </a:solidFill>
                <a:highlight>
                  <a:srgbClr val="0D1117"/>
                </a:highlight>
                <a:latin typeface="Courier New"/>
                <a:ea typeface="Courier New"/>
                <a:cs typeface="Courier New"/>
                <a:sym typeface="Courier New"/>
              </a:rPr>
              <a:t>       a, b </a:t>
            </a:r>
            <a:r>
              <a:rPr lang="en" sz="1400" dirty="0">
                <a:solidFill>
                  <a:srgbClr val="FF7B72"/>
                </a:solidFill>
                <a:highlight>
                  <a:srgbClr val="0D1117"/>
                </a:highlight>
                <a:latin typeface="Courier New"/>
                <a:ea typeface="Courier New"/>
                <a:cs typeface="Courier New"/>
                <a:sym typeface="Courier New"/>
              </a:rPr>
              <a:t>=</a:t>
            </a:r>
            <a:r>
              <a:rPr lang="en" sz="1400" dirty="0">
                <a:solidFill>
                  <a:srgbClr val="E6EDF3"/>
                </a:solidFill>
                <a:highlight>
                  <a:srgbClr val="0D1117"/>
                </a:highlight>
                <a:latin typeface="Courier New"/>
                <a:ea typeface="Courier New"/>
                <a:cs typeface="Courier New"/>
                <a:sym typeface="Courier New"/>
              </a:rPr>
              <a:t> </a:t>
            </a:r>
            <a:r>
              <a:rPr lang="en" sz="1400" dirty="0">
                <a:solidFill>
                  <a:srgbClr val="FFA657"/>
                </a:solidFill>
                <a:highlight>
                  <a:srgbClr val="0D1117"/>
                </a:highlight>
                <a:latin typeface="Courier New"/>
                <a:ea typeface="Courier New"/>
                <a:cs typeface="Courier New"/>
                <a:sym typeface="Courier New"/>
              </a:rPr>
              <a:t>int</a:t>
            </a:r>
            <a:r>
              <a:rPr lang="en" sz="1400" dirty="0">
                <a:solidFill>
                  <a:srgbClr val="E6EDF3"/>
                </a:solidFill>
                <a:highlight>
                  <a:srgbClr val="0D1117"/>
                </a:highlight>
                <a:latin typeface="Courier New"/>
                <a:ea typeface="Courier New"/>
                <a:cs typeface="Courier New"/>
                <a:sym typeface="Courier New"/>
              </a:rPr>
              <a:t>(</a:t>
            </a:r>
            <a:r>
              <a:rPr lang="en" sz="1400" dirty="0">
                <a:solidFill>
                  <a:srgbClr val="FFA657"/>
                </a:solidFill>
                <a:highlight>
                  <a:srgbClr val="0D1117"/>
                </a:highlight>
                <a:latin typeface="Courier New"/>
                <a:ea typeface="Courier New"/>
                <a:cs typeface="Courier New"/>
                <a:sym typeface="Courier New"/>
              </a:rPr>
              <a:t>np</a:t>
            </a:r>
            <a:r>
              <a:rPr lang="en" sz="1400" dirty="0">
                <a:solidFill>
                  <a:srgbClr val="E6EDF3"/>
                </a:solidFill>
                <a:highlight>
                  <a:srgbClr val="0D1117"/>
                </a:highlight>
                <a:latin typeface="Courier New"/>
                <a:ea typeface="Courier New"/>
                <a:cs typeface="Courier New"/>
                <a:sym typeface="Courier New"/>
              </a:rPr>
              <a:t>.ceil(fs(line))), line</a:t>
            </a:r>
            <a:endParaRPr sz="1400" dirty="0">
              <a:solidFill>
                <a:srgbClr val="E6EDF3"/>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 sz="1400" dirty="0">
                <a:solidFill>
                  <a:srgbClr val="E6EDF3"/>
                </a:solidFill>
                <a:highlight>
                  <a:srgbClr val="0D1117"/>
                </a:highlight>
                <a:latin typeface="Courier New"/>
                <a:ea typeface="Courier New"/>
                <a:cs typeface="Courier New"/>
                <a:sym typeface="Courier New"/>
              </a:rPr>
              <a:t>       </a:t>
            </a:r>
            <a:r>
              <a:rPr lang="en" sz="1400" dirty="0">
                <a:solidFill>
                  <a:srgbClr val="FF7B72"/>
                </a:solidFill>
                <a:highlight>
                  <a:srgbClr val="0D1117"/>
                </a:highlight>
                <a:latin typeface="Courier New"/>
                <a:ea typeface="Courier New"/>
                <a:cs typeface="Courier New"/>
                <a:sym typeface="Courier New"/>
              </a:rPr>
              <a:t>for</a:t>
            </a:r>
            <a:r>
              <a:rPr lang="en" sz="1400" dirty="0">
                <a:solidFill>
                  <a:srgbClr val="E6EDF3"/>
                </a:solidFill>
                <a:highlight>
                  <a:srgbClr val="0D1117"/>
                </a:highlight>
                <a:latin typeface="Courier New"/>
                <a:ea typeface="Courier New"/>
                <a:cs typeface="Courier New"/>
                <a:sym typeface="Courier New"/>
              </a:rPr>
              <a:t> pixel </a:t>
            </a:r>
            <a:r>
              <a:rPr lang="en" sz="1400" dirty="0">
                <a:solidFill>
                  <a:srgbClr val="FF7B72"/>
                </a:solidFill>
                <a:highlight>
                  <a:srgbClr val="0D1117"/>
                </a:highlight>
                <a:latin typeface="Courier New"/>
                <a:ea typeface="Courier New"/>
                <a:cs typeface="Courier New"/>
                <a:sym typeface="Courier New"/>
              </a:rPr>
              <a:t>in</a:t>
            </a:r>
            <a:r>
              <a:rPr lang="en" sz="1400" dirty="0">
                <a:solidFill>
                  <a:srgbClr val="E6EDF3"/>
                </a:solidFill>
                <a:highlight>
                  <a:srgbClr val="0D1117"/>
                </a:highlight>
                <a:latin typeface="Courier New"/>
                <a:ea typeface="Courier New"/>
                <a:cs typeface="Courier New"/>
                <a:sym typeface="Courier New"/>
              </a:rPr>
              <a:t> </a:t>
            </a:r>
            <a:r>
              <a:rPr lang="en" sz="1400" dirty="0">
                <a:solidFill>
                  <a:srgbClr val="FFA657"/>
                </a:solidFill>
                <a:highlight>
                  <a:srgbClr val="0D1117"/>
                </a:highlight>
                <a:latin typeface="Courier New"/>
                <a:ea typeface="Courier New"/>
                <a:cs typeface="Courier New"/>
                <a:sym typeface="Courier New"/>
              </a:rPr>
              <a:t>range</a:t>
            </a:r>
            <a:r>
              <a:rPr lang="en" sz="1400" dirty="0">
                <a:solidFill>
                  <a:srgbClr val="E6EDF3"/>
                </a:solidFill>
                <a:highlight>
                  <a:srgbClr val="0D1117"/>
                </a:highlight>
                <a:latin typeface="Courier New"/>
                <a:ea typeface="Courier New"/>
                <a:cs typeface="Courier New"/>
                <a:sym typeface="Courier New"/>
              </a:rPr>
              <a:t>(n):</a:t>
            </a:r>
            <a:endParaRPr sz="1400" dirty="0">
              <a:solidFill>
                <a:srgbClr val="E6EDF3"/>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 sz="1400" dirty="0">
                <a:solidFill>
                  <a:srgbClr val="E6EDF3"/>
                </a:solidFill>
                <a:highlight>
                  <a:srgbClr val="0D1117"/>
                </a:highlight>
                <a:latin typeface="Courier New"/>
                <a:ea typeface="Courier New"/>
                <a:cs typeface="Courier New"/>
                <a:sym typeface="Courier New"/>
              </a:rPr>
              <a:t>           </a:t>
            </a:r>
            <a:r>
              <a:rPr lang="en" sz="1400" dirty="0">
                <a:solidFill>
                  <a:srgbClr val="8B949E"/>
                </a:solidFill>
                <a:highlight>
                  <a:srgbClr val="0D1117"/>
                </a:highlight>
                <a:latin typeface="Courier New"/>
                <a:ea typeface="Courier New"/>
                <a:cs typeface="Courier New"/>
                <a:sym typeface="Courier New"/>
              </a:rPr>
              <a:t># print(f"{(a + x_offset, b)} maps to {(pixel, line)}, i.e {img[line][pixel]}")</a:t>
            </a:r>
            <a:endParaRPr sz="1400" dirty="0">
              <a:solidFill>
                <a:srgbClr val="8B949E"/>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 sz="1400" dirty="0">
                <a:solidFill>
                  <a:srgbClr val="E6EDF3"/>
                </a:solidFill>
                <a:highlight>
                  <a:srgbClr val="0D1117"/>
                </a:highlight>
                <a:latin typeface="Courier New"/>
                <a:ea typeface="Courier New"/>
                <a:cs typeface="Courier New"/>
                <a:sym typeface="Courier New"/>
              </a:rPr>
              <a:t>           rot[b, a </a:t>
            </a:r>
            <a:r>
              <a:rPr lang="en" sz="1400" dirty="0">
                <a:solidFill>
                  <a:srgbClr val="FF7B72"/>
                </a:solidFill>
                <a:highlight>
                  <a:srgbClr val="0D1117"/>
                </a:highlight>
                <a:latin typeface="Courier New"/>
                <a:ea typeface="Courier New"/>
                <a:cs typeface="Courier New"/>
                <a:sym typeface="Courier New"/>
              </a:rPr>
              <a:t>+</a:t>
            </a:r>
            <a:r>
              <a:rPr lang="en" sz="1400" dirty="0">
                <a:solidFill>
                  <a:srgbClr val="E6EDF3"/>
                </a:solidFill>
                <a:highlight>
                  <a:srgbClr val="0D1117"/>
                </a:highlight>
                <a:latin typeface="Courier New"/>
                <a:ea typeface="Courier New"/>
                <a:cs typeface="Courier New"/>
                <a:sym typeface="Courier New"/>
              </a:rPr>
              <a:t> x_offset] </a:t>
            </a:r>
            <a:r>
              <a:rPr lang="en" sz="1400" dirty="0">
                <a:solidFill>
                  <a:srgbClr val="FF7B72"/>
                </a:solidFill>
                <a:highlight>
                  <a:srgbClr val="0D1117"/>
                </a:highlight>
                <a:latin typeface="Courier New"/>
                <a:ea typeface="Courier New"/>
                <a:cs typeface="Courier New"/>
                <a:sym typeface="Courier New"/>
              </a:rPr>
              <a:t>=</a:t>
            </a:r>
            <a:r>
              <a:rPr lang="en" sz="1400" dirty="0">
                <a:solidFill>
                  <a:srgbClr val="E6EDF3"/>
                </a:solidFill>
                <a:highlight>
                  <a:srgbClr val="0D1117"/>
                </a:highlight>
                <a:latin typeface="Courier New"/>
                <a:ea typeface="Courier New"/>
                <a:cs typeface="Courier New"/>
                <a:sym typeface="Courier New"/>
              </a:rPr>
              <a:t> img[line, pixel]</a:t>
            </a:r>
            <a:endParaRPr sz="1400" dirty="0">
              <a:solidFill>
                <a:srgbClr val="8B949E"/>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 sz="1400" dirty="0">
                <a:solidFill>
                  <a:srgbClr val="E6EDF3"/>
                </a:solidFill>
                <a:highlight>
                  <a:srgbClr val="0D1117"/>
                </a:highlight>
                <a:latin typeface="Courier New"/>
                <a:ea typeface="Courier New"/>
                <a:cs typeface="Courier New"/>
                <a:sym typeface="Courier New"/>
              </a:rPr>
              <a:t>           rot[b </a:t>
            </a:r>
            <a:r>
              <a:rPr lang="en" sz="1400" dirty="0">
                <a:solidFill>
                  <a:srgbClr val="FF7B72"/>
                </a:solidFill>
                <a:highlight>
                  <a:srgbClr val="0D1117"/>
                </a:highlight>
                <a:latin typeface="Courier New"/>
                <a:ea typeface="Courier New"/>
                <a:cs typeface="Courier New"/>
                <a:sym typeface="Courier New"/>
              </a:rPr>
              <a:t>+</a:t>
            </a:r>
            <a:r>
              <a:rPr lang="en" sz="1400" dirty="0">
                <a:solidFill>
                  <a:srgbClr val="E6EDF3"/>
                </a:solidFill>
                <a:highlight>
                  <a:srgbClr val="0D1117"/>
                </a:highlight>
                <a:latin typeface="Courier New"/>
                <a:ea typeface="Courier New"/>
                <a:cs typeface="Courier New"/>
                <a:sym typeface="Courier New"/>
              </a:rPr>
              <a:t> </a:t>
            </a:r>
            <a:r>
              <a:rPr lang="en" sz="1400" dirty="0">
                <a:solidFill>
                  <a:srgbClr val="79C0FF"/>
                </a:solidFill>
                <a:highlight>
                  <a:srgbClr val="0D1117"/>
                </a:highlight>
                <a:latin typeface="Courier New"/>
                <a:ea typeface="Courier New"/>
                <a:cs typeface="Courier New"/>
                <a:sym typeface="Courier New"/>
              </a:rPr>
              <a:t>1</a:t>
            </a:r>
            <a:r>
              <a:rPr lang="en" sz="1400" dirty="0">
                <a:solidFill>
                  <a:srgbClr val="E6EDF3"/>
                </a:solidFill>
                <a:highlight>
                  <a:srgbClr val="0D1117"/>
                </a:highlight>
                <a:latin typeface="Courier New"/>
                <a:ea typeface="Courier New"/>
                <a:cs typeface="Courier New"/>
                <a:sym typeface="Courier New"/>
              </a:rPr>
              <a:t>, a </a:t>
            </a:r>
            <a:r>
              <a:rPr lang="en" sz="1400" dirty="0">
                <a:solidFill>
                  <a:srgbClr val="FF7B72"/>
                </a:solidFill>
                <a:highlight>
                  <a:srgbClr val="0D1117"/>
                </a:highlight>
                <a:latin typeface="Courier New"/>
                <a:ea typeface="Courier New"/>
                <a:cs typeface="Courier New"/>
                <a:sym typeface="Courier New"/>
              </a:rPr>
              <a:t>+</a:t>
            </a:r>
            <a:r>
              <a:rPr lang="en" sz="1400" dirty="0">
                <a:solidFill>
                  <a:srgbClr val="E6EDF3"/>
                </a:solidFill>
                <a:highlight>
                  <a:srgbClr val="0D1117"/>
                </a:highlight>
                <a:latin typeface="Courier New"/>
                <a:ea typeface="Courier New"/>
                <a:cs typeface="Courier New"/>
                <a:sym typeface="Courier New"/>
              </a:rPr>
              <a:t> x_offset] </a:t>
            </a:r>
            <a:r>
              <a:rPr lang="en" sz="1400" dirty="0">
                <a:solidFill>
                  <a:srgbClr val="FF7B72"/>
                </a:solidFill>
                <a:highlight>
                  <a:srgbClr val="0D1117"/>
                </a:highlight>
                <a:latin typeface="Courier New"/>
                <a:ea typeface="Courier New"/>
                <a:cs typeface="Courier New"/>
                <a:sym typeface="Courier New"/>
              </a:rPr>
              <a:t>=</a:t>
            </a:r>
            <a:r>
              <a:rPr lang="en" sz="1400" dirty="0">
                <a:solidFill>
                  <a:srgbClr val="E6EDF3"/>
                </a:solidFill>
                <a:highlight>
                  <a:srgbClr val="0D1117"/>
                </a:highlight>
                <a:latin typeface="Courier New"/>
                <a:ea typeface="Courier New"/>
                <a:cs typeface="Courier New"/>
                <a:sym typeface="Courier New"/>
              </a:rPr>
              <a:t> img[line, pixel]</a:t>
            </a:r>
            <a:endParaRPr sz="1400" dirty="0">
              <a:solidFill>
                <a:srgbClr val="E6EDF3"/>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 sz="1400" dirty="0">
                <a:solidFill>
                  <a:srgbClr val="E6EDF3"/>
                </a:solidFill>
                <a:highlight>
                  <a:srgbClr val="0D1117"/>
                </a:highlight>
                <a:latin typeface="Courier New"/>
                <a:ea typeface="Courier New"/>
                <a:cs typeface="Courier New"/>
                <a:sym typeface="Courier New"/>
              </a:rPr>
              <a:t>           a </a:t>
            </a:r>
            <a:r>
              <a:rPr lang="en" sz="1400" dirty="0">
                <a:solidFill>
                  <a:srgbClr val="FF7B72"/>
                </a:solidFill>
                <a:highlight>
                  <a:srgbClr val="0D1117"/>
                </a:highlight>
                <a:latin typeface="Courier New"/>
                <a:ea typeface="Courier New"/>
                <a:cs typeface="Courier New"/>
                <a:sym typeface="Courier New"/>
              </a:rPr>
              <a:t>+=</a:t>
            </a:r>
            <a:r>
              <a:rPr lang="en" sz="1400" dirty="0">
                <a:solidFill>
                  <a:srgbClr val="E6EDF3"/>
                </a:solidFill>
                <a:highlight>
                  <a:srgbClr val="0D1117"/>
                </a:highlight>
                <a:latin typeface="Courier New"/>
                <a:ea typeface="Courier New"/>
                <a:cs typeface="Courier New"/>
                <a:sym typeface="Courier New"/>
              </a:rPr>
              <a:t> </a:t>
            </a:r>
            <a:r>
              <a:rPr lang="en" sz="1400" dirty="0">
                <a:solidFill>
                  <a:srgbClr val="79C0FF"/>
                </a:solidFill>
                <a:highlight>
                  <a:srgbClr val="0D1117"/>
                </a:highlight>
                <a:latin typeface="Courier New"/>
                <a:ea typeface="Courier New"/>
                <a:cs typeface="Courier New"/>
                <a:sym typeface="Courier New"/>
              </a:rPr>
              <a:t>1</a:t>
            </a:r>
            <a:endParaRPr sz="1400" dirty="0">
              <a:solidFill>
                <a:srgbClr val="79C0FF"/>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 sz="1400" dirty="0">
                <a:solidFill>
                  <a:srgbClr val="E6EDF3"/>
                </a:solidFill>
                <a:highlight>
                  <a:srgbClr val="0D1117"/>
                </a:highlight>
                <a:latin typeface="Courier New"/>
                <a:ea typeface="Courier New"/>
                <a:cs typeface="Courier New"/>
                <a:sym typeface="Courier New"/>
              </a:rPr>
              <a:t>           </a:t>
            </a:r>
            <a:r>
              <a:rPr lang="en" sz="1400" dirty="0">
                <a:solidFill>
                  <a:srgbClr val="FF7B72"/>
                </a:solidFill>
                <a:highlight>
                  <a:srgbClr val="0D1117"/>
                </a:highlight>
                <a:latin typeface="Courier New"/>
                <a:ea typeface="Courier New"/>
                <a:cs typeface="Courier New"/>
                <a:sym typeface="Courier New"/>
              </a:rPr>
              <a:t>if</a:t>
            </a:r>
            <a:r>
              <a:rPr lang="en" sz="1400" dirty="0">
                <a:solidFill>
                  <a:srgbClr val="E6EDF3"/>
                </a:solidFill>
                <a:highlight>
                  <a:srgbClr val="0D1117"/>
                </a:highlight>
                <a:latin typeface="Courier New"/>
                <a:ea typeface="Courier New"/>
                <a:cs typeface="Courier New"/>
                <a:sym typeface="Courier New"/>
              </a:rPr>
              <a:t> pixel </a:t>
            </a:r>
            <a:r>
              <a:rPr lang="en" sz="1400" dirty="0">
                <a:solidFill>
                  <a:srgbClr val="FF7B72"/>
                </a:solidFill>
                <a:highlight>
                  <a:srgbClr val="0D1117"/>
                </a:highlight>
                <a:latin typeface="Courier New"/>
                <a:ea typeface="Courier New"/>
                <a:cs typeface="Courier New"/>
                <a:sym typeface="Courier New"/>
              </a:rPr>
              <a:t>&gt;</a:t>
            </a:r>
            <a:r>
              <a:rPr lang="en" sz="1400" dirty="0">
                <a:solidFill>
                  <a:srgbClr val="E6EDF3"/>
                </a:solidFill>
                <a:highlight>
                  <a:srgbClr val="0D1117"/>
                </a:highlight>
                <a:latin typeface="Courier New"/>
                <a:ea typeface="Courier New"/>
                <a:cs typeface="Courier New"/>
                <a:sym typeface="Courier New"/>
              </a:rPr>
              <a:t> </a:t>
            </a:r>
            <a:r>
              <a:rPr lang="en" sz="1400" dirty="0">
                <a:solidFill>
                  <a:srgbClr val="79C0FF"/>
                </a:solidFill>
                <a:highlight>
                  <a:srgbClr val="0D1117"/>
                </a:highlight>
                <a:latin typeface="Courier New"/>
                <a:ea typeface="Courier New"/>
                <a:cs typeface="Courier New"/>
                <a:sym typeface="Courier New"/>
              </a:rPr>
              <a:t>0</a:t>
            </a:r>
            <a:r>
              <a:rPr lang="en" sz="1400" dirty="0">
                <a:solidFill>
                  <a:srgbClr val="E6EDF3"/>
                </a:solidFill>
                <a:highlight>
                  <a:srgbClr val="0D1117"/>
                </a:highlight>
                <a:latin typeface="Courier New"/>
                <a:ea typeface="Courier New"/>
                <a:cs typeface="Courier New"/>
                <a:sym typeface="Courier New"/>
              </a:rPr>
              <a:t> </a:t>
            </a:r>
            <a:r>
              <a:rPr lang="en" sz="1400" dirty="0">
                <a:solidFill>
                  <a:srgbClr val="FF7B72"/>
                </a:solidFill>
                <a:highlight>
                  <a:srgbClr val="0D1117"/>
                </a:highlight>
                <a:latin typeface="Courier New"/>
                <a:ea typeface="Courier New"/>
                <a:cs typeface="Courier New"/>
                <a:sym typeface="Courier New"/>
              </a:rPr>
              <a:t>and</a:t>
            </a:r>
            <a:r>
              <a:rPr lang="en" sz="1400" dirty="0">
                <a:solidFill>
                  <a:srgbClr val="E6EDF3"/>
                </a:solidFill>
                <a:highlight>
                  <a:srgbClr val="0D1117"/>
                </a:highlight>
                <a:latin typeface="Courier New"/>
                <a:ea typeface="Courier New"/>
                <a:cs typeface="Courier New"/>
                <a:sym typeface="Courier New"/>
              </a:rPr>
              <a:t> pixel </a:t>
            </a:r>
            <a:r>
              <a:rPr lang="en" sz="1400" dirty="0">
                <a:solidFill>
                  <a:srgbClr val="FF7B72"/>
                </a:solidFill>
                <a:highlight>
                  <a:srgbClr val="0D1117"/>
                </a:highlight>
                <a:latin typeface="Courier New"/>
                <a:ea typeface="Courier New"/>
                <a:cs typeface="Courier New"/>
                <a:sym typeface="Courier New"/>
              </a:rPr>
              <a:t>%</a:t>
            </a:r>
            <a:r>
              <a:rPr lang="en" sz="1400" dirty="0">
                <a:solidFill>
                  <a:srgbClr val="E6EDF3"/>
                </a:solidFill>
                <a:highlight>
                  <a:srgbClr val="0D1117"/>
                </a:highlight>
                <a:latin typeface="Courier New"/>
                <a:ea typeface="Courier New"/>
                <a:cs typeface="Courier New"/>
                <a:sym typeface="Courier New"/>
              </a:rPr>
              <a:t> mod_factor </a:t>
            </a:r>
            <a:r>
              <a:rPr lang="en" sz="1400" dirty="0">
                <a:solidFill>
                  <a:srgbClr val="FF7B72"/>
                </a:solidFill>
                <a:highlight>
                  <a:srgbClr val="0D1117"/>
                </a:highlight>
                <a:latin typeface="Courier New"/>
                <a:ea typeface="Courier New"/>
                <a:cs typeface="Courier New"/>
                <a:sym typeface="Courier New"/>
              </a:rPr>
              <a:t>==</a:t>
            </a:r>
            <a:r>
              <a:rPr lang="en" sz="1400" dirty="0">
                <a:solidFill>
                  <a:srgbClr val="E6EDF3"/>
                </a:solidFill>
                <a:highlight>
                  <a:srgbClr val="0D1117"/>
                </a:highlight>
                <a:latin typeface="Courier New"/>
                <a:ea typeface="Courier New"/>
                <a:cs typeface="Courier New"/>
                <a:sym typeface="Courier New"/>
              </a:rPr>
              <a:t> </a:t>
            </a:r>
            <a:r>
              <a:rPr lang="en" sz="1400" dirty="0">
                <a:solidFill>
                  <a:srgbClr val="79C0FF"/>
                </a:solidFill>
                <a:highlight>
                  <a:srgbClr val="0D1117"/>
                </a:highlight>
                <a:latin typeface="Courier New"/>
                <a:ea typeface="Courier New"/>
                <a:cs typeface="Courier New"/>
                <a:sym typeface="Courier New"/>
              </a:rPr>
              <a:t>0</a:t>
            </a:r>
            <a:r>
              <a:rPr lang="en" sz="1400" dirty="0">
                <a:solidFill>
                  <a:srgbClr val="E6EDF3"/>
                </a:solidFill>
                <a:highlight>
                  <a:srgbClr val="0D1117"/>
                </a:highlight>
                <a:latin typeface="Courier New"/>
                <a:ea typeface="Courier New"/>
                <a:cs typeface="Courier New"/>
                <a:sym typeface="Courier New"/>
              </a:rPr>
              <a:t>:</a:t>
            </a:r>
            <a:endParaRPr sz="1400" dirty="0">
              <a:solidFill>
                <a:srgbClr val="E6EDF3"/>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 sz="1400" dirty="0">
                <a:solidFill>
                  <a:srgbClr val="E6EDF3"/>
                </a:solidFill>
                <a:highlight>
                  <a:srgbClr val="0D1117"/>
                </a:highlight>
                <a:latin typeface="Courier New"/>
                <a:ea typeface="Courier New"/>
                <a:cs typeface="Courier New"/>
                <a:sym typeface="Courier New"/>
              </a:rPr>
              <a:t>               b </a:t>
            </a:r>
            <a:r>
              <a:rPr lang="en" sz="1400" dirty="0">
                <a:solidFill>
                  <a:srgbClr val="FF7B72"/>
                </a:solidFill>
                <a:highlight>
                  <a:srgbClr val="0D1117"/>
                </a:highlight>
                <a:latin typeface="Courier New"/>
                <a:ea typeface="Courier New"/>
                <a:cs typeface="Courier New"/>
                <a:sym typeface="Courier New"/>
              </a:rPr>
              <a:t>+=</a:t>
            </a:r>
            <a:r>
              <a:rPr lang="en" sz="1400" dirty="0">
                <a:solidFill>
                  <a:srgbClr val="E6EDF3"/>
                </a:solidFill>
                <a:highlight>
                  <a:srgbClr val="0D1117"/>
                </a:highlight>
                <a:latin typeface="Courier New"/>
                <a:ea typeface="Courier New"/>
                <a:cs typeface="Courier New"/>
                <a:sym typeface="Courier New"/>
              </a:rPr>
              <a:t> </a:t>
            </a:r>
            <a:r>
              <a:rPr lang="en" sz="1400" dirty="0">
                <a:solidFill>
                  <a:srgbClr val="79C0FF"/>
                </a:solidFill>
                <a:highlight>
                  <a:srgbClr val="0D1117"/>
                </a:highlight>
                <a:latin typeface="Courier New"/>
                <a:ea typeface="Courier New"/>
                <a:cs typeface="Courier New"/>
                <a:sym typeface="Courier New"/>
              </a:rPr>
              <a:t>1</a:t>
            </a:r>
            <a:endParaRPr sz="1400" dirty="0">
              <a:solidFill>
                <a:srgbClr val="79C0FF"/>
              </a:solidFill>
              <a:highlight>
                <a:srgbClr val="0D1117"/>
              </a:highlight>
              <a:latin typeface="Courier New"/>
              <a:ea typeface="Courier New"/>
              <a:cs typeface="Courier New"/>
              <a:sym typeface="Courier New"/>
            </a:endParaRPr>
          </a:p>
          <a:p>
            <a:pPr marL="0" lvl="0" indent="0" algn="l" rtl="0">
              <a:spcBef>
                <a:spcPts val="0"/>
              </a:spcBef>
              <a:spcAft>
                <a:spcPts val="0"/>
              </a:spcAft>
              <a:buNone/>
            </a:pPr>
            <a:endParaRPr sz="2000" dirty="0"/>
          </a:p>
        </p:txBody>
      </p:sp>
      <p:pic>
        <p:nvPicPr>
          <p:cNvPr id="233" name="Google Shape;233;p33"/>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ctrTitle"/>
          </p:nvPr>
        </p:nvSpPr>
        <p:spPr>
          <a:xfrm>
            <a:off x="415600" y="2803766"/>
            <a:ext cx="11360800" cy="9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66"/>
              <a:t>Compiler Intrinsics - Exploiting SIMD</a:t>
            </a:r>
            <a:endParaRPr sz="4666"/>
          </a:p>
        </p:txBody>
      </p:sp>
      <p:sp>
        <p:nvSpPr>
          <p:cNvPr id="240" name="Google Shape;240;p34"/>
          <p:cNvSpPr txBox="1">
            <a:spLocks noGrp="1"/>
          </p:cNvSpPr>
          <p:nvPr>
            <p:ph type="subTitle" idx="1"/>
          </p:nvPr>
        </p:nvSpPr>
        <p:spPr>
          <a:xfrm>
            <a:off x="415600" y="3533033"/>
            <a:ext cx="11360800" cy="8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Worklet: 24VI24KIIT</a:t>
            </a:r>
            <a:endParaRPr/>
          </a:p>
        </p:txBody>
      </p:sp>
      <p:sp>
        <p:nvSpPr>
          <p:cNvPr id="242" name="Google Shape;242;p34"/>
          <p:cNvSpPr txBox="1">
            <a:spLocks noGrp="1"/>
          </p:cNvSpPr>
          <p:nvPr>
            <p:ph type="subTitle" idx="4294967295"/>
          </p:nvPr>
        </p:nvSpPr>
        <p:spPr>
          <a:xfrm>
            <a:off x="0" y="6002338"/>
            <a:ext cx="3352800" cy="579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66"/>
              <a:t>Dhrubajyoti Mandal</a:t>
            </a:r>
            <a:endParaRPr sz="2666"/>
          </a:p>
        </p:txBody>
      </p:sp>
      <p:sp>
        <p:nvSpPr>
          <p:cNvPr id="243" name="Google Shape;243;p34"/>
          <p:cNvSpPr txBox="1">
            <a:spLocks noGrp="1"/>
          </p:cNvSpPr>
          <p:nvPr>
            <p:ph type="subTitle" idx="4294967295"/>
          </p:nvPr>
        </p:nvSpPr>
        <p:spPr>
          <a:xfrm>
            <a:off x="8837613" y="6002338"/>
            <a:ext cx="3354387" cy="57943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66"/>
              <a:t>June 14, 2024</a:t>
            </a:r>
            <a:endParaRPr sz="2666"/>
          </a:p>
        </p:txBody>
      </p:sp>
      <p:pic>
        <p:nvPicPr>
          <p:cNvPr id="241" name="Google Shape;241;p34"/>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995" y="194827"/>
            <a:ext cx="7700645" cy="770255"/>
          </a:xfrm>
        </p:spPr>
        <p:txBody>
          <a:bodyPr>
            <a:normAutofit fontScale="90000"/>
          </a:bodyPr>
          <a:lstStyle/>
          <a:p>
            <a:r>
              <a:rPr lang="en-US" dirty="0"/>
              <a:t>Affine Transformation With User defined Function</a:t>
            </a:r>
          </a:p>
        </p:txBody>
      </p:sp>
      <p:sp>
        <p:nvSpPr>
          <p:cNvPr id="4" name="Text Placeholder 3"/>
          <p:cNvSpPr>
            <a:spLocks noGrp="1"/>
          </p:cNvSpPr>
          <p:nvPr>
            <p:ph type="body" idx="1"/>
          </p:nvPr>
        </p:nvSpPr>
        <p:spPr>
          <a:xfrm>
            <a:off x="0" y="1365250"/>
            <a:ext cx="11917680" cy="4504055"/>
          </a:xfrm>
        </p:spPr>
        <p:txBody>
          <a:bodyPr>
            <a:normAutofit fontScale="92500" lnSpcReduction="10000"/>
          </a:bodyPr>
          <a:lstStyle/>
          <a:p>
            <a:pPr marL="514350" indent="-285750">
              <a:buFont typeface="Wingdings" panose="05000000000000000000" charset="0"/>
              <a:buChar char="o"/>
            </a:pPr>
            <a:r>
              <a:rPr lang="en-US" sz="2000" b="1" dirty="0"/>
              <a:t>Translation</a:t>
            </a:r>
          </a:p>
          <a:p>
            <a:pPr marL="228600" indent="457200">
              <a:buFont typeface="Wingdings" panose="05000000000000000000" charset="0"/>
            </a:pPr>
            <a:r>
              <a:rPr lang="en-US" sz="1800" dirty="0"/>
              <a:t>The calculation of the translation values </a:t>
            </a:r>
            <a:r>
              <a:rPr lang="en-US" sz="1800" dirty="0" err="1"/>
              <a:t>tx</a:t>
            </a:r>
            <a:r>
              <a:rPr lang="en-US" sz="1800" dirty="0"/>
              <a:t> and ty is essential for centering the rotated image within its d</a:t>
            </a:r>
            <a:r>
              <a:rPr lang="en-US" sz="1800" dirty="0">
                <a:sym typeface="+mn-ea"/>
              </a:rPr>
              <a:t>imensions.</a:t>
            </a:r>
            <a:r>
              <a:rPr lang="en-US" sz="1800" dirty="0"/>
              <a:t>  </a:t>
            </a:r>
            <a:r>
              <a:rPr lang="en-US" dirty="0"/>
              <a:t> </a:t>
            </a:r>
          </a:p>
          <a:p>
            <a:pPr marL="228600" indent="457200">
              <a:buFont typeface="Wingdings" panose="05000000000000000000" charset="0"/>
            </a:pPr>
            <a:r>
              <a:rPr lang="en-US" sz="1800" b="1" dirty="0"/>
              <a:t> float </a:t>
            </a:r>
            <a:r>
              <a:rPr lang="en-US" sz="1800" b="1" dirty="0" err="1"/>
              <a:t>tx</a:t>
            </a:r>
            <a:r>
              <a:rPr lang="en-US" sz="1800" b="1" dirty="0"/>
              <a:t> = cx - (cx * </a:t>
            </a:r>
            <a:r>
              <a:rPr lang="en-US" sz="1800" b="1" dirty="0" err="1"/>
              <a:t>static_cast</a:t>
            </a:r>
            <a:r>
              <a:rPr lang="en-US" sz="1800" b="1" dirty="0"/>
              <a:t>&lt;float&gt;(cos(radians)) - cy * </a:t>
            </a:r>
            <a:r>
              <a:rPr lang="en-US" sz="1800" b="1" dirty="0" err="1"/>
              <a:t>static_cast</a:t>
            </a:r>
            <a:r>
              <a:rPr lang="en-US" sz="1800" b="1" dirty="0"/>
              <a:t>&lt;float&gt;(sin(radians))) ;</a:t>
            </a:r>
          </a:p>
          <a:p>
            <a:pPr marL="971550" lvl="1" indent="-285750">
              <a:buFont typeface="Arial" panose="020B0604020202020204" pitchFamily="34" charset="0"/>
              <a:buChar char="•"/>
            </a:pPr>
            <a:r>
              <a:rPr lang="en-US" sz="1800" dirty="0"/>
              <a:t>cx and cy are the coordinates of the center of the original image.</a:t>
            </a:r>
          </a:p>
          <a:p>
            <a:pPr marL="971550" lvl="1" indent="-285750">
              <a:buFont typeface="Arial" panose="020B0604020202020204" pitchFamily="34" charset="0"/>
              <a:buChar char="•"/>
            </a:pPr>
            <a:r>
              <a:rPr lang="en-US" sz="1800" dirty="0" err="1"/>
              <a:t>cosTheta</a:t>
            </a:r>
            <a:r>
              <a:rPr lang="en-US" sz="1800" dirty="0"/>
              <a:t> and </a:t>
            </a:r>
            <a:r>
              <a:rPr lang="en-US" sz="1800" dirty="0" err="1"/>
              <a:t>sinTheta</a:t>
            </a:r>
            <a:r>
              <a:rPr lang="en-US" sz="1800" dirty="0"/>
              <a:t> are the cosine and sine of the rotation angle in radians, respectively.</a:t>
            </a:r>
          </a:p>
          <a:p>
            <a:pPr marL="971550" lvl="1" indent="-285750">
              <a:buFont typeface="Arial" panose="020B0604020202020204" pitchFamily="34" charset="0"/>
              <a:buChar char="•"/>
            </a:pPr>
            <a:r>
              <a:rPr lang="en-US" sz="1800" dirty="0"/>
              <a:t>The expressions calculate the new coordinates of the center  after rotation.</a:t>
            </a:r>
          </a:p>
          <a:p>
            <a:pPr marL="514350" indent="-285750">
              <a:buFont typeface="Wingdings" panose="05000000000000000000" charset="0"/>
              <a:buChar char="o"/>
            </a:pPr>
            <a:r>
              <a:rPr lang="en-US" sz="2000" b="1" dirty="0">
                <a:sym typeface="+mn-ea"/>
              </a:rPr>
              <a:t>Affine-transformation matrix</a:t>
            </a:r>
          </a:p>
          <a:p>
            <a:pPr marL="228600" indent="457200">
              <a:buFont typeface="Wingdings" panose="05000000000000000000" charset="0"/>
            </a:pPr>
            <a:r>
              <a:rPr lang="en-US" sz="1800" dirty="0"/>
              <a:t>Defining the transformation matrix and using the translated values </a:t>
            </a:r>
            <a:r>
              <a:rPr lang="en-US" sz="1800" dirty="0" err="1"/>
              <a:t>i.e</a:t>
            </a:r>
            <a:r>
              <a:rPr lang="en-US" sz="1800" dirty="0"/>
              <a:t> </a:t>
            </a:r>
            <a:r>
              <a:rPr lang="en-US" sz="1800" dirty="0" err="1"/>
              <a:t>tx</a:t>
            </a:r>
            <a:r>
              <a:rPr lang="en-US" sz="1800" dirty="0"/>
              <a:t> and ty.</a:t>
            </a:r>
          </a:p>
          <a:p>
            <a:pPr marL="228600" indent="457200">
              <a:buFont typeface="Wingdings" panose="05000000000000000000" charset="0"/>
            </a:pPr>
            <a:r>
              <a:rPr lang="en-US" sz="1800" dirty="0"/>
              <a:t>matrix = {</a:t>
            </a:r>
            <a:r>
              <a:rPr lang="en-US" sz="1800" dirty="0" err="1"/>
              <a:t>cosTheta</a:t>
            </a:r>
            <a:r>
              <a:rPr lang="en-US" sz="1800" dirty="0"/>
              <a:t>, -</a:t>
            </a:r>
            <a:r>
              <a:rPr lang="en-US" sz="1800" dirty="0" err="1"/>
              <a:t>sinTheta</a:t>
            </a:r>
            <a:r>
              <a:rPr lang="en-US" sz="1800" dirty="0"/>
              <a:t>, </a:t>
            </a:r>
            <a:r>
              <a:rPr lang="en-US" sz="1800" dirty="0" err="1"/>
              <a:t>tx</a:t>
            </a:r>
            <a:r>
              <a:rPr lang="en-US" sz="1800" dirty="0"/>
              <a:t>},</a:t>
            </a:r>
          </a:p>
          <a:p>
            <a:pPr marL="228600" indent="457200">
              <a:buFont typeface="Wingdings" panose="05000000000000000000" charset="0"/>
            </a:pPr>
            <a:r>
              <a:rPr lang="en-US" sz="1800" dirty="0"/>
              <a:t>                {</a:t>
            </a:r>
            <a:r>
              <a:rPr lang="en-US" sz="1800" dirty="0" err="1"/>
              <a:t>sinTheta</a:t>
            </a:r>
            <a:r>
              <a:rPr lang="en-US" sz="1800" dirty="0"/>
              <a:t>, </a:t>
            </a:r>
            <a:r>
              <a:rPr lang="en-US" sz="1800" dirty="0" err="1"/>
              <a:t>cosTheta</a:t>
            </a:r>
            <a:r>
              <a:rPr lang="en-US" sz="1800" dirty="0"/>
              <a:t>, ty}</a:t>
            </a:r>
          </a:p>
          <a:p>
            <a:pPr marL="514350" indent="-285750">
              <a:buFont typeface="Wingdings" panose="05000000000000000000" charset="0"/>
              <a:buChar char="o"/>
            </a:pPr>
            <a:r>
              <a:rPr lang="en-US" sz="2000" b="1" dirty="0">
                <a:sym typeface="+mn-ea"/>
              </a:rPr>
              <a:t>Getting the new value of x and y</a:t>
            </a:r>
          </a:p>
          <a:p>
            <a:pPr marL="228600" indent="457200">
              <a:buFont typeface="Wingdings" panose="05000000000000000000" charset="0"/>
            </a:pPr>
            <a:r>
              <a:rPr lang="en-US" sz="1800" b="1" dirty="0"/>
              <a:t>Expr </a:t>
            </a:r>
            <a:r>
              <a:rPr lang="en-US" sz="1800" b="1" dirty="0" err="1"/>
              <a:t>newX</a:t>
            </a:r>
            <a:r>
              <a:rPr lang="en-US" sz="1800" b="1" dirty="0"/>
              <a:t> = matrix[0][0] * cast&lt;float&gt;(x) + matrix[0][1] * cast&lt;float&gt;(y) + matrix[0][2];</a:t>
            </a:r>
          </a:p>
          <a:p>
            <a:pPr marL="228600" indent="457200">
              <a:buFont typeface="Wingdings" panose="05000000000000000000" charset="0"/>
            </a:pPr>
            <a:r>
              <a:rPr lang="en-US" sz="1800" b="1" dirty="0"/>
              <a:t> Expr </a:t>
            </a:r>
            <a:r>
              <a:rPr lang="en-US" sz="1800" b="1" dirty="0" err="1"/>
              <a:t>newY</a:t>
            </a:r>
            <a:r>
              <a:rPr lang="en-US" sz="1800" b="1" dirty="0"/>
              <a:t> = matrix[1][0] * cast&lt;float&gt;(x) + matrix[1][1] * cast&lt;float&gt;(y) + matrix[1][2];    </a:t>
            </a:r>
          </a:p>
        </p:txBody>
      </p:sp>
      <p:pic>
        <p:nvPicPr>
          <p:cNvPr id="5" name="Picture 4" descr="matrix"/>
          <p:cNvPicPr>
            <a:picLocks noChangeAspect="1"/>
          </p:cNvPicPr>
          <p:nvPr/>
        </p:nvPicPr>
        <p:blipFill>
          <a:blip r:embed="rId2"/>
          <a:stretch>
            <a:fillRect/>
          </a:stretch>
        </p:blipFill>
        <p:spPr>
          <a:xfrm>
            <a:off x="9017000" y="3617277"/>
            <a:ext cx="2900680" cy="1419225"/>
          </a:xfrm>
          <a:prstGeom prst="rect">
            <a:avLst/>
          </a:prstGeom>
        </p:spPr>
      </p:pic>
      <p:pic>
        <p:nvPicPr>
          <p:cNvPr id="214" name="Google Shape;214;p6"/>
          <p:cNvPicPr preferRelativeResize="0"/>
          <p:nvPr/>
        </p:nvPicPr>
        <p:blipFill rotWithShape="1">
          <a:blip r:embed="rId3"/>
          <a:srcRect l="4529" t="20267" r="4173" b="26840"/>
          <a:stretch>
            <a:fillRect/>
          </a:stretch>
        </p:blipFill>
        <p:spPr>
          <a:xfrm>
            <a:off x="10942081" y="105045"/>
            <a:ext cx="1249918" cy="474910"/>
          </a:xfrm>
          <a:prstGeom prst="rect">
            <a:avLst/>
          </a:prstGeom>
          <a:noFill/>
          <a:ln>
            <a:noFill/>
          </a:ln>
        </p:spPr>
      </p:pic>
      <p:sp>
        <p:nvSpPr>
          <p:cNvPr id="9" name="Google Shape;185;p27">
            <a:extLst>
              <a:ext uri="{FF2B5EF4-FFF2-40B4-BE49-F238E27FC236}">
                <a16:creationId xmlns:a16="http://schemas.microsoft.com/office/drawing/2014/main" id="{CA55BCD5-330B-43C7-8EA5-41EFBB05CB23}"/>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May 31, 2024</a:t>
            </a:r>
          </a:p>
        </p:txBody>
      </p:sp>
      <p:sp>
        <p:nvSpPr>
          <p:cNvPr id="10" name="Google Shape;99;p17">
            <a:extLst>
              <a:ext uri="{FF2B5EF4-FFF2-40B4-BE49-F238E27FC236}">
                <a16:creationId xmlns:a16="http://schemas.microsoft.com/office/drawing/2014/main" id="{BF54E70B-4CC4-47DD-B25C-E7335D65C371}"/>
              </a:ext>
            </a:extLst>
          </p:cNvPr>
          <p:cNvSpPr txBox="1">
            <a:spLocks/>
          </p:cNvSpPr>
          <p:nvPr/>
        </p:nvSpPr>
        <p:spPr>
          <a:xfrm>
            <a:off x="115888" y="597712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err="1"/>
              <a:t>Subhadeep</a:t>
            </a:r>
            <a:r>
              <a:rPr lang="en-IN" sz="2666" dirty="0"/>
              <a:t> Bhadra</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Compiler Intrinsics</a:t>
            </a:r>
            <a:endParaRPr sz="4266"/>
          </a:p>
        </p:txBody>
      </p:sp>
      <p:sp>
        <p:nvSpPr>
          <p:cNvPr id="250" name="Google Shape;250;p35"/>
          <p:cNvSpPr txBox="1">
            <a:spLocks noGrp="1"/>
          </p:cNvSpPr>
          <p:nvPr>
            <p:ph type="subTitle" idx="1"/>
          </p:nvPr>
        </p:nvSpPr>
        <p:spPr>
          <a:xfrm>
            <a:off x="415600" y="2061300"/>
            <a:ext cx="8347600" cy="315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Compiler intrinsics allow us to create low-level, processor-specific code for maximum performance and control.</a:t>
            </a:r>
            <a:br>
              <a:rPr lang="en" sz="2000"/>
            </a:br>
            <a:br>
              <a:rPr lang="en" sz="2000"/>
            </a:br>
            <a:r>
              <a:rPr lang="en" sz="2000"/>
              <a:t>Most functions are contained in libraries, but some functions are built in (that is, intrinsic) to the compiler. These are referred to as intrinsic functions or intrinsics. If a function is an intrinsic, the code for that function is usually inserted inline, avoiding the overhead of a function call and allowing highly efficient machine instructions to be emitted for that function.</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249" name="Google Shape;249;p35"/>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251" name="Google Shape;251;p35"/>
          <p:cNvSpPr txBox="1"/>
          <p:nvPr/>
        </p:nvSpPr>
        <p:spPr>
          <a:xfrm>
            <a:off x="415600" y="5612600"/>
            <a:ext cx="3850800" cy="8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33" b="1">
                <a:solidFill>
                  <a:schemeClr val="lt2"/>
                </a:solidFill>
              </a:rPr>
              <a:t>Ref:</a:t>
            </a:r>
            <a:r>
              <a:rPr lang="en" sz="1333">
                <a:solidFill>
                  <a:schemeClr val="lt2"/>
                </a:solidFill>
              </a:rPr>
              <a:t> </a:t>
            </a:r>
            <a:r>
              <a:rPr lang="en" sz="1333" u="sng">
                <a:solidFill>
                  <a:schemeClr val="hlink"/>
                </a:solidFill>
                <a:hlinkClick r:id="rId4"/>
              </a:rPr>
              <a:t>https://learn.microsoft.com/en-us/cpp/intrinsics/compiler-intrinsics?view=msvc-170</a:t>
            </a:r>
            <a:endParaRPr sz="1333">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Arm Neon</a:t>
            </a:r>
            <a:endParaRPr sz="4266"/>
          </a:p>
        </p:txBody>
      </p:sp>
      <p:sp>
        <p:nvSpPr>
          <p:cNvPr id="258" name="Google Shape;258;p36"/>
          <p:cNvSpPr txBox="1">
            <a:spLocks noGrp="1"/>
          </p:cNvSpPr>
          <p:nvPr>
            <p:ph type="subTitle" idx="1"/>
          </p:nvPr>
        </p:nvSpPr>
        <p:spPr>
          <a:xfrm>
            <a:off x="415600" y="2061300"/>
            <a:ext cx="7507200" cy="315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The Arm Neon technology, also referred to as the Advanced SIMD (Single Instruction Multiple Data) architecture extension for implementation of the </a:t>
            </a:r>
            <a:r>
              <a:rPr lang="en" sz="2000">
                <a:solidFill>
                  <a:schemeClr val="accent1"/>
                </a:solidFill>
              </a:rPr>
              <a:t>Armv8-A or Armv8-R architecture profiles.</a:t>
            </a:r>
            <a:endParaRPr sz="2000">
              <a:solidFill>
                <a:schemeClr val="accent1"/>
              </a:solidFill>
            </a:endParaRPr>
          </a:p>
          <a:p>
            <a:pPr marL="0" lvl="0" indent="0" algn="l" rtl="0">
              <a:spcBef>
                <a:spcPts val="0"/>
              </a:spcBef>
              <a:spcAft>
                <a:spcPts val="0"/>
              </a:spcAft>
              <a:buNone/>
            </a:pPr>
            <a:endParaRPr sz="2000"/>
          </a:p>
          <a:p>
            <a:pPr marL="0" lvl="0" indent="0" algn="l" rtl="0">
              <a:spcBef>
                <a:spcPts val="0"/>
              </a:spcBef>
              <a:spcAft>
                <a:spcPts val="0"/>
              </a:spcAft>
              <a:buNone/>
            </a:pPr>
            <a:r>
              <a:rPr lang="en" sz="2000"/>
              <a:t>Neon technology provides a dedicated extension to the Instruction Set Architecture, providing additional instructions that can perform mathematical operations in parallel on multiple data streams.</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257" name="Google Shape;257;p36"/>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259" name="Google Shape;259;p36"/>
          <p:cNvSpPr txBox="1"/>
          <p:nvPr/>
        </p:nvSpPr>
        <p:spPr>
          <a:xfrm>
            <a:off x="415600" y="5612600"/>
            <a:ext cx="3850800" cy="8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33" b="1">
                <a:solidFill>
                  <a:schemeClr val="lt2"/>
                </a:solidFill>
              </a:rPr>
              <a:t>Ref:</a:t>
            </a:r>
            <a:r>
              <a:rPr lang="en" sz="1333">
                <a:solidFill>
                  <a:schemeClr val="lt2"/>
                </a:solidFill>
              </a:rPr>
              <a:t> </a:t>
            </a:r>
            <a:r>
              <a:rPr lang="en" sz="1333" u="sng">
                <a:solidFill>
                  <a:schemeClr val="hlink"/>
                </a:solidFill>
                <a:hlinkClick r:id="rId4"/>
              </a:rPr>
              <a:t>https://developer.arm.com/documentation/102474/0100/Overview?lang=en</a:t>
            </a:r>
            <a:endParaRPr sz="1333">
              <a:solidFill>
                <a:schemeClr val="lt2"/>
              </a:solidFill>
            </a:endParaRPr>
          </a:p>
        </p:txBody>
      </p:sp>
      <p:pic>
        <p:nvPicPr>
          <p:cNvPr id="260" name="Google Shape;260;p36"/>
          <p:cNvPicPr preferRelativeResize="0"/>
          <p:nvPr/>
        </p:nvPicPr>
        <p:blipFill>
          <a:blip r:embed="rId5">
            <a:alphaModFix/>
          </a:blip>
          <a:stretch>
            <a:fillRect/>
          </a:stretch>
        </p:blipFill>
        <p:spPr>
          <a:xfrm>
            <a:off x="7874033" y="1702649"/>
            <a:ext cx="3997833" cy="3872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The Catch?</a:t>
            </a:r>
            <a:endParaRPr sz="4266"/>
          </a:p>
        </p:txBody>
      </p:sp>
      <p:sp>
        <p:nvSpPr>
          <p:cNvPr id="267" name="Google Shape;267;p37"/>
          <p:cNvSpPr txBox="1">
            <a:spLocks noGrp="1"/>
          </p:cNvSpPr>
          <p:nvPr>
            <p:ph type="subTitle" idx="1"/>
          </p:nvPr>
        </p:nvSpPr>
        <p:spPr>
          <a:xfrm>
            <a:off x="415600" y="2061300"/>
            <a:ext cx="10809200" cy="4308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NEON intrinsics are specific to ARM architecture, and they are not directly supported on x86 architecture - which, coincidentally, happens to be most of our developer machines.</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266" b="1">
                <a:solidFill>
                  <a:schemeClr val="accent1"/>
                </a:solidFill>
              </a:rPr>
              <a:t>What can be done?</a:t>
            </a:r>
            <a:endParaRPr sz="2000">
              <a:solidFill>
                <a:schemeClr val="accent1"/>
              </a:solidFill>
            </a:endParaRPr>
          </a:p>
          <a:p>
            <a:pPr marL="0" lvl="0" indent="0" algn="l" rtl="0">
              <a:spcBef>
                <a:spcPts val="0"/>
              </a:spcBef>
              <a:spcAft>
                <a:spcPts val="0"/>
              </a:spcAft>
              <a:buNone/>
            </a:pPr>
            <a:r>
              <a:rPr lang="en" sz="2000"/>
              <a:t>Well, for starters, we could cross compile all the dependencies we have, for aarch64, and them compile them to an aarch64 binary and emulate that using a hypervisor like QEMU…</a:t>
            </a:r>
            <a:endParaRPr sz="2000"/>
          </a:p>
          <a:p>
            <a:pPr marL="0" lvl="0" indent="0" algn="l" rtl="0">
              <a:spcBef>
                <a:spcPts val="0"/>
              </a:spcBef>
              <a:spcAft>
                <a:spcPts val="0"/>
              </a:spcAft>
              <a:buNone/>
            </a:pPr>
            <a:r>
              <a:rPr lang="en" sz="2000"/>
              <a:t>Or, we could emulate an entire arm device (such as a raspberry-pi 4b), install the binaries and dependencies out there, bring them back to our host machine and then run our program.</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However, all these approaches lead to either having broken dependency cycles, or linking issues.</a:t>
            </a:r>
            <a:endParaRPr sz="2000"/>
          </a:p>
        </p:txBody>
      </p:sp>
      <p:pic>
        <p:nvPicPr>
          <p:cNvPr id="266" name="Google Shape;266;p37"/>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The Workaround</a:t>
            </a:r>
            <a:endParaRPr sz="4266"/>
          </a:p>
        </p:txBody>
      </p:sp>
      <p:sp>
        <p:nvSpPr>
          <p:cNvPr id="274" name="Google Shape;274;p38"/>
          <p:cNvSpPr txBox="1">
            <a:spLocks noGrp="1"/>
          </p:cNvSpPr>
          <p:nvPr>
            <p:ph type="subTitle" idx="1"/>
          </p:nvPr>
        </p:nvSpPr>
        <p:spPr>
          <a:xfrm>
            <a:off x="415600" y="2061300"/>
            <a:ext cx="9050800" cy="315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We can use the </a:t>
            </a:r>
            <a:r>
              <a:rPr lang="en" sz="2000">
                <a:solidFill>
                  <a:schemeClr val="accent1"/>
                </a:solidFill>
              </a:rPr>
              <a:t>MMX</a:t>
            </a:r>
            <a:r>
              <a:rPr lang="en" sz="2000"/>
              <a:t> and </a:t>
            </a:r>
            <a:r>
              <a:rPr lang="en" sz="2000">
                <a:solidFill>
                  <a:schemeClr val="accent1"/>
                </a:solidFill>
              </a:rPr>
              <a:t>SSE</a:t>
            </a:r>
            <a:r>
              <a:rPr lang="en" sz="2000"/>
              <a:t> </a:t>
            </a:r>
            <a:r>
              <a:rPr lang="en" sz="2000">
                <a:solidFill>
                  <a:schemeClr val="accent1"/>
                </a:solidFill>
              </a:rPr>
              <a:t>intrinsics</a:t>
            </a:r>
            <a:r>
              <a:rPr lang="en" sz="2000"/>
              <a:t> which are available for </a:t>
            </a:r>
            <a:r>
              <a:rPr lang="en" sz="2000">
                <a:solidFill>
                  <a:schemeClr val="accent1"/>
                </a:solidFill>
              </a:rPr>
              <a:t>x86 architecture</a:t>
            </a:r>
            <a:r>
              <a:rPr lang="en" sz="2000"/>
              <a:t> and provide similar SIMD capabilities.</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These can be included in our usual cpp code via the </a:t>
            </a:r>
            <a:r>
              <a:rPr lang="en" sz="2000">
                <a:solidFill>
                  <a:schemeClr val="accent1"/>
                </a:solidFill>
                <a:latin typeface="Fira Code"/>
                <a:ea typeface="Fira Code"/>
                <a:cs typeface="Fira Code"/>
                <a:sym typeface="Fira Code"/>
              </a:rPr>
              <a:t>&lt;intrin.h&gt;</a:t>
            </a:r>
            <a:r>
              <a:rPr lang="en" sz="2000"/>
              <a:t> header, or </a:t>
            </a:r>
            <a:r>
              <a:rPr lang="en" sz="2000">
                <a:solidFill>
                  <a:schemeClr val="accent1"/>
                </a:solidFill>
                <a:latin typeface="Fira Code"/>
                <a:ea typeface="Fira Code"/>
                <a:cs typeface="Fira Code"/>
                <a:sym typeface="Fira Code"/>
              </a:rPr>
              <a:t>&lt;xmmintrin.h&gt;</a:t>
            </a:r>
            <a:r>
              <a:rPr lang="en" sz="2000">
                <a:latin typeface="Fira Code"/>
                <a:ea typeface="Fira Code"/>
                <a:cs typeface="Fira Code"/>
                <a:sym typeface="Fira Code"/>
              </a:rPr>
              <a:t> </a:t>
            </a:r>
            <a:r>
              <a:rPr lang="en" sz="2000"/>
              <a:t>for extra functionalities.</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Once again, intrinsics are compiler and CPU specific, so no final results would turn out to be the same, however, we can expect to see a similar performance profile across the board.</a:t>
            </a:r>
            <a:endParaRPr sz="2000"/>
          </a:p>
        </p:txBody>
      </p:sp>
      <p:pic>
        <p:nvPicPr>
          <p:cNvPr id="273" name="Google Shape;273;p38"/>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275" name="Google Shape;275;p38"/>
          <p:cNvSpPr txBox="1"/>
          <p:nvPr/>
        </p:nvSpPr>
        <p:spPr>
          <a:xfrm>
            <a:off x="415600" y="5265600"/>
            <a:ext cx="3850800" cy="147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33" b="1">
                <a:solidFill>
                  <a:schemeClr val="lt2"/>
                </a:solidFill>
              </a:rPr>
              <a:t>Ref:</a:t>
            </a:r>
            <a:r>
              <a:rPr lang="en" sz="1333">
                <a:solidFill>
                  <a:schemeClr val="lt2"/>
                </a:solidFill>
              </a:rPr>
              <a:t> </a:t>
            </a:r>
            <a:endParaRPr sz="1333">
              <a:solidFill>
                <a:schemeClr val="lt2"/>
              </a:solidFill>
            </a:endParaRPr>
          </a:p>
          <a:p>
            <a:pPr marL="342900" lvl="0" indent="-292100" algn="l" rtl="0">
              <a:spcBef>
                <a:spcPts val="0"/>
              </a:spcBef>
              <a:spcAft>
                <a:spcPts val="0"/>
              </a:spcAft>
              <a:buClr>
                <a:schemeClr val="lt2"/>
              </a:buClr>
              <a:buSzPts val="1000"/>
              <a:buChar char="➔"/>
            </a:pPr>
            <a:r>
              <a:rPr lang="en" sz="1333" u="sng">
                <a:solidFill>
                  <a:schemeClr val="hlink"/>
                </a:solidFill>
                <a:hlinkClick r:id="rId4"/>
              </a:rPr>
              <a:t>https://www.intel.com/content/www/us/en/docs/cpp-compiler/developer-guide-reference/2021-10/overview.html</a:t>
            </a:r>
            <a:endParaRPr/>
          </a:p>
          <a:p>
            <a:pPr marL="342900" lvl="0" indent="-292100" algn="l" rtl="0">
              <a:spcBef>
                <a:spcPts val="0"/>
              </a:spcBef>
              <a:spcAft>
                <a:spcPts val="0"/>
              </a:spcAft>
              <a:buClr>
                <a:schemeClr val="lt2"/>
              </a:buClr>
              <a:buSzPts val="1000"/>
              <a:buChar char="➔"/>
            </a:pPr>
            <a:r>
              <a:rPr lang="en" sz="1333" u="sng">
                <a:solidFill>
                  <a:schemeClr val="hlink"/>
                </a:solidFill>
                <a:hlinkClick r:id="rId5"/>
              </a:rPr>
              <a:t>https://www.intel.com/content/www/us/en/docs/intrinsics-guide/index.html</a:t>
            </a:r>
            <a:endParaRPr sz="1333">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dirty="0"/>
              <a:t>Implementation</a:t>
            </a:r>
            <a:endParaRPr sz="4266" dirty="0"/>
          </a:p>
        </p:txBody>
      </p:sp>
      <p:sp>
        <p:nvSpPr>
          <p:cNvPr id="283" name="Google Shape;283;p39"/>
          <p:cNvSpPr txBox="1">
            <a:spLocks noGrp="1"/>
          </p:cNvSpPr>
          <p:nvPr>
            <p:ph type="subTitle" idx="1"/>
          </p:nvPr>
        </p:nvSpPr>
        <p:spPr>
          <a:xfrm>
            <a:off x="415600" y="1753700"/>
            <a:ext cx="10623600" cy="30288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solidFill>
                  <a:srgbClr val="C6A0F6"/>
                </a:solidFill>
                <a:latin typeface="Courier New"/>
                <a:ea typeface="Courier New"/>
                <a:cs typeface="Courier New"/>
                <a:sym typeface="Courier New"/>
              </a:rPr>
              <a:t>for</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dirty="0">
                <a:solidFill>
                  <a:srgbClr val="C6A0F6"/>
                </a:solidFill>
                <a:latin typeface="Courier New"/>
                <a:ea typeface="Courier New"/>
                <a:cs typeface="Courier New"/>
                <a:sym typeface="Courier New"/>
              </a:rPr>
              <a:t>int</a:t>
            </a:r>
            <a:r>
              <a:rPr lang="en" sz="1400" dirty="0">
                <a:solidFill>
                  <a:srgbClr val="CAD3F5"/>
                </a:solidFill>
                <a:latin typeface="Courier New"/>
                <a:ea typeface="Courier New"/>
                <a:cs typeface="Courier New"/>
                <a:sym typeface="Courier New"/>
              </a:rPr>
              <a:t> pixel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0</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pixel </a:t>
            </a:r>
            <a:r>
              <a:rPr lang="en" sz="1400" dirty="0">
                <a:solidFill>
                  <a:srgbClr val="8BD5CA"/>
                </a:solidFill>
                <a:latin typeface="Courier New"/>
                <a:ea typeface="Courier New"/>
                <a:cs typeface="Courier New"/>
                <a:sym typeface="Courier New"/>
              </a:rPr>
              <a:t>&lt;</a:t>
            </a:r>
            <a:r>
              <a:rPr lang="en" sz="1400" dirty="0">
                <a:solidFill>
                  <a:srgbClr val="CAD3F5"/>
                </a:solidFill>
                <a:latin typeface="Courier New"/>
                <a:ea typeface="Courier New"/>
                <a:cs typeface="Courier New"/>
                <a:sym typeface="Courier New"/>
              </a:rPr>
              <a:t> n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3</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pixel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12</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i="1" dirty="0">
                <a:solidFill>
                  <a:srgbClr val="6E738D"/>
                </a:solidFill>
                <a:latin typeface="Courier New"/>
                <a:ea typeface="Courier New"/>
                <a:cs typeface="Courier New"/>
                <a:sym typeface="Courier New"/>
              </a:rPr>
              <a:t> // Process 4 pixels (12 bytes) at a time</a:t>
            </a:r>
            <a:endParaRPr sz="1400" i="1" dirty="0">
              <a:solidFill>
                <a:srgbClr val="6E738D"/>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i="1" dirty="0">
                <a:solidFill>
                  <a:srgbClr val="6E738D"/>
                </a:solidFill>
                <a:latin typeface="Courier New"/>
                <a:ea typeface="Courier New"/>
                <a:cs typeface="Courier New"/>
                <a:sym typeface="Courier New"/>
              </a:rPr>
              <a:t>   // Load 4 pixels at a time using SSE</a:t>
            </a:r>
            <a:endParaRPr sz="1400" i="1" dirty="0">
              <a:solidFill>
                <a:srgbClr val="6E738D"/>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__m128i pixels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_mm_loadu_si128</a:t>
            </a:r>
            <a:r>
              <a:rPr lang="en" sz="1400" dirty="0">
                <a:solidFill>
                  <a:srgbClr val="939AB7"/>
                </a:solidFill>
                <a:latin typeface="Courier New"/>
                <a:ea typeface="Courier New"/>
                <a:cs typeface="Courier New"/>
                <a:sym typeface="Courier New"/>
              </a:rPr>
              <a:t>(</a:t>
            </a:r>
            <a:r>
              <a:rPr lang="en" sz="1400" dirty="0">
                <a:solidFill>
                  <a:srgbClr val="8BD5CA"/>
                </a:solidFill>
                <a:latin typeface="Courier New"/>
                <a:ea typeface="Courier New"/>
                <a:cs typeface="Courier New"/>
                <a:sym typeface="Courier New"/>
              </a:rPr>
              <a:t>reinterpret_cast&lt;</a:t>
            </a:r>
            <a:r>
              <a:rPr lang="en" sz="1400" dirty="0">
                <a:solidFill>
                  <a:srgbClr val="C6A0F6"/>
                </a:solidFill>
                <a:latin typeface="Courier New"/>
                <a:ea typeface="Courier New"/>
                <a:cs typeface="Courier New"/>
                <a:sym typeface="Courier New"/>
              </a:rPr>
              <a:t>const</a:t>
            </a:r>
            <a:r>
              <a:rPr lang="en" sz="1400" dirty="0">
                <a:solidFill>
                  <a:srgbClr val="CAD3F5"/>
                </a:solidFill>
                <a:latin typeface="Courier New"/>
                <a:ea typeface="Courier New"/>
                <a:cs typeface="Courier New"/>
                <a:sym typeface="Courier New"/>
              </a:rPr>
              <a:t> __m128i </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dirty="0">
                <a:solidFill>
                  <a:srgbClr val="8BD5CA"/>
                </a:solidFill>
                <a:latin typeface="Courier New"/>
                <a:ea typeface="Courier New"/>
                <a:cs typeface="Courier New"/>
                <a:sym typeface="Courier New"/>
              </a:rPr>
              <a:t>&amp;</a:t>
            </a:r>
            <a:r>
              <a:rPr lang="en" sz="1400" dirty="0">
                <a:solidFill>
                  <a:srgbClr val="CAD3F5"/>
                </a:solidFill>
                <a:latin typeface="Courier New"/>
                <a:ea typeface="Courier New"/>
                <a:cs typeface="Courier New"/>
                <a:sym typeface="Courier New"/>
              </a:rPr>
              <a:t>src_ptr</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pixel</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i="1" dirty="0">
                <a:solidFill>
                  <a:srgbClr val="6E738D"/>
                </a:solidFill>
                <a:latin typeface="Courier New"/>
                <a:ea typeface="Courier New"/>
                <a:cs typeface="Courier New"/>
                <a:sym typeface="Courier New"/>
              </a:rPr>
              <a:t>   // Store these pixels in the destination image</a:t>
            </a:r>
            <a:endParaRPr sz="1400" i="1" dirty="0">
              <a:solidFill>
                <a:srgbClr val="6E738D"/>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_mm_storeu_si128</a:t>
            </a:r>
            <a:r>
              <a:rPr lang="en" sz="1400" dirty="0">
                <a:solidFill>
                  <a:srgbClr val="939AB7"/>
                </a:solidFill>
                <a:latin typeface="Courier New"/>
                <a:ea typeface="Courier New"/>
                <a:cs typeface="Courier New"/>
                <a:sym typeface="Courier New"/>
              </a:rPr>
              <a:t>(</a:t>
            </a:r>
            <a:r>
              <a:rPr lang="en" sz="1400" dirty="0">
                <a:solidFill>
                  <a:srgbClr val="8BD5CA"/>
                </a:solidFill>
                <a:latin typeface="Courier New"/>
                <a:ea typeface="Courier New"/>
                <a:cs typeface="Courier New"/>
                <a:sym typeface="Courier New"/>
              </a:rPr>
              <a:t>reinterpret_cast&lt;</a:t>
            </a:r>
            <a:r>
              <a:rPr lang="en" sz="1400" dirty="0">
                <a:solidFill>
                  <a:srgbClr val="CAD3F5"/>
                </a:solidFill>
                <a:latin typeface="Courier New"/>
                <a:ea typeface="Courier New"/>
                <a:cs typeface="Courier New"/>
                <a:sym typeface="Courier New"/>
              </a:rPr>
              <a:t>__m128i </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dirty="0">
                <a:solidFill>
                  <a:srgbClr val="8BD5CA"/>
                </a:solidFill>
                <a:latin typeface="Courier New"/>
                <a:ea typeface="Courier New"/>
                <a:cs typeface="Courier New"/>
                <a:sym typeface="Courier New"/>
              </a:rPr>
              <a:t>&amp;</a:t>
            </a:r>
            <a:r>
              <a:rPr lang="en" sz="1400" dirty="0">
                <a:solidFill>
                  <a:srgbClr val="CAD3F5"/>
                </a:solidFill>
                <a:latin typeface="Courier New"/>
                <a:ea typeface="Courier New"/>
                <a:cs typeface="Courier New"/>
                <a:sym typeface="Courier New"/>
              </a:rPr>
              <a:t>dst_ptr</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a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3</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x_offset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3</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pixels</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_mm_storeu_si128</a:t>
            </a:r>
            <a:r>
              <a:rPr lang="en" sz="1400" dirty="0">
                <a:solidFill>
                  <a:srgbClr val="939AB7"/>
                </a:solidFill>
                <a:latin typeface="Courier New"/>
                <a:ea typeface="Courier New"/>
                <a:cs typeface="Courier New"/>
                <a:sym typeface="Courier New"/>
              </a:rPr>
              <a:t>(</a:t>
            </a:r>
            <a:r>
              <a:rPr lang="en" sz="1400" dirty="0">
                <a:solidFill>
                  <a:srgbClr val="8BD5CA"/>
                </a:solidFill>
                <a:latin typeface="Courier New"/>
                <a:ea typeface="Courier New"/>
                <a:cs typeface="Courier New"/>
                <a:sym typeface="Courier New"/>
              </a:rPr>
              <a:t>reinterpret_cast&lt;</a:t>
            </a:r>
            <a:r>
              <a:rPr lang="en" sz="1400" dirty="0">
                <a:solidFill>
                  <a:srgbClr val="CAD3F5"/>
                </a:solidFill>
                <a:latin typeface="Courier New"/>
                <a:ea typeface="Courier New"/>
                <a:cs typeface="Courier New"/>
                <a:sym typeface="Courier New"/>
              </a:rPr>
              <a:t>__m128i </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dirty="0">
                <a:solidFill>
                  <a:srgbClr val="8BD5CA"/>
                </a:solidFill>
                <a:latin typeface="Courier New"/>
                <a:ea typeface="Courier New"/>
                <a:cs typeface="Courier New"/>
                <a:sym typeface="Courier New"/>
              </a:rPr>
              <a:t>&amp;</a:t>
            </a:r>
            <a:r>
              <a:rPr lang="en" sz="1400" dirty="0">
                <a:solidFill>
                  <a:srgbClr val="CAD3F5"/>
                </a:solidFill>
                <a:latin typeface="Courier New"/>
                <a:ea typeface="Courier New"/>
                <a:cs typeface="Courier New"/>
                <a:sym typeface="Courier New"/>
              </a:rPr>
              <a:t>dst_ptr_next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a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3</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x_offset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3</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pixels</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4</a:t>
            </a:r>
            <a:r>
              <a:rPr lang="en" sz="1400" dirty="0">
                <a:solidFill>
                  <a:srgbClr val="939AB7"/>
                </a:solidFill>
                <a:latin typeface="Courier New"/>
                <a:ea typeface="Courier New"/>
                <a:cs typeface="Courier New"/>
                <a:sym typeface="Courier New"/>
              </a:rPr>
              <a:t>;</a:t>
            </a:r>
            <a:r>
              <a:rPr lang="en" sz="1400" i="1" dirty="0">
                <a:solidFill>
                  <a:srgbClr val="6E738D"/>
                </a:solidFill>
                <a:latin typeface="Courier New"/>
                <a:ea typeface="Courier New"/>
                <a:cs typeface="Courier New"/>
                <a:sym typeface="Courier New"/>
              </a:rPr>
              <a:t> // Since we process 4 pixels at a time</a:t>
            </a:r>
            <a:endParaRPr sz="1400" i="1" dirty="0">
              <a:solidFill>
                <a:srgbClr val="6E738D"/>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if</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pixel </a:t>
            </a:r>
            <a:r>
              <a:rPr lang="en" sz="1400" dirty="0">
                <a:solidFill>
                  <a:srgbClr val="8BD5CA"/>
                </a:solidFill>
                <a:latin typeface="Courier New"/>
                <a:ea typeface="Courier New"/>
                <a:cs typeface="Courier New"/>
                <a:sym typeface="Courier New"/>
              </a:rPr>
              <a:t>&gt;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0</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&amp;&amp;</a:t>
            </a:r>
            <a:r>
              <a:rPr lang="en" sz="1400" dirty="0">
                <a:solidFill>
                  <a:srgbClr val="CAD3F5"/>
                </a:solidFill>
                <a:latin typeface="Courier New"/>
                <a:ea typeface="Courier New"/>
                <a:cs typeface="Courier New"/>
                <a:sym typeface="Courier New"/>
              </a:rPr>
              <a:t> pixel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mod_factor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0</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b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dst_ptr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rot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ptr</a:t>
            </a:r>
            <a:r>
              <a:rPr lang="en" sz="1400" dirty="0">
                <a:solidFill>
                  <a:srgbClr val="8BD5CA"/>
                </a:solidFill>
                <a:latin typeface="Courier New"/>
                <a:ea typeface="Courier New"/>
                <a:cs typeface="Courier New"/>
                <a:sym typeface="Courier New"/>
              </a:rPr>
              <a:t>&lt;</a:t>
            </a:r>
            <a:r>
              <a:rPr lang="en" sz="1400" dirty="0">
                <a:solidFill>
                  <a:srgbClr val="CAD3F5"/>
                </a:solidFill>
                <a:latin typeface="Courier New"/>
                <a:ea typeface="Courier New"/>
                <a:cs typeface="Courier New"/>
                <a:sym typeface="Courier New"/>
              </a:rPr>
              <a:t>uchar</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b</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dst_ptr_next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rot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ptr</a:t>
            </a:r>
            <a:r>
              <a:rPr lang="en" sz="1400" dirty="0">
                <a:solidFill>
                  <a:srgbClr val="8BD5CA"/>
                </a:solidFill>
                <a:latin typeface="Courier New"/>
                <a:ea typeface="Courier New"/>
                <a:cs typeface="Courier New"/>
                <a:sym typeface="Courier New"/>
              </a:rPr>
              <a:t>&lt;</a:t>
            </a:r>
            <a:r>
              <a:rPr lang="en" sz="1400" dirty="0">
                <a:solidFill>
                  <a:srgbClr val="CAD3F5"/>
                </a:solidFill>
                <a:latin typeface="Courier New"/>
                <a:ea typeface="Courier New"/>
                <a:cs typeface="Courier New"/>
                <a:sym typeface="Courier New"/>
              </a:rPr>
              <a:t>uchar</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b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1</a:t>
            </a:r>
            <a:r>
              <a:rPr lang="en" sz="1400" dirty="0">
                <a:solidFill>
                  <a:srgbClr val="939AB7"/>
                </a:solidFill>
                <a:latin typeface="Courier New"/>
                <a:ea typeface="Courier New"/>
                <a:cs typeface="Courier New"/>
                <a:sym typeface="Courier New"/>
              </a:rPr>
              <a:t>);</a:t>
            </a:r>
            <a:endParaRPr lang="en-IN"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IN" sz="1400" dirty="0">
                <a:solidFill>
                  <a:srgbClr val="CAD3F5"/>
                </a:solidFill>
                <a:latin typeface="Courier New"/>
                <a:ea typeface="Courier New"/>
                <a:cs typeface="Courier New"/>
                <a:sym typeface="Courier New"/>
              </a:rPr>
              <a:t>   </a:t>
            </a:r>
            <a:r>
              <a:rPr lang="en-IN" sz="1400" dirty="0">
                <a:solidFill>
                  <a:srgbClr val="939AB7"/>
                </a:solidFill>
                <a:latin typeface="Courier New"/>
                <a:ea typeface="Courier New"/>
                <a:cs typeface="Courier New"/>
                <a:sym typeface="Courier New"/>
              </a:rPr>
              <a:t>}</a:t>
            </a:r>
          </a:p>
          <a:p>
            <a:pPr marL="0" lvl="0" indent="0" algn="l" rtl="0">
              <a:lnSpc>
                <a:spcPct val="100000"/>
              </a:lnSpc>
              <a:spcBef>
                <a:spcPts val="0"/>
              </a:spcBef>
              <a:spcAft>
                <a:spcPts val="0"/>
              </a:spcAft>
              <a:buNone/>
            </a:pPr>
            <a:r>
              <a:rPr lang="en" sz="1400" dirty="0">
                <a:solidFill>
                  <a:srgbClr val="939AB7"/>
                </a:solidFill>
                <a:latin typeface="Courier New"/>
                <a:ea typeface="Courier New"/>
                <a:cs typeface="Courier New"/>
                <a:sym typeface="Courier New"/>
              </a:rPr>
              <a:t>}</a:t>
            </a:r>
            <a:endParaRPr sz="1266" dirty="0">
              <a:solidFill>
                <a:srgbClr val="C6A0F6"/>
              </a:solidFill>
              <a:latin typeface="Courier New"/>
              <a:ea typeface="Courier New"/>
              <a:cs typeface="Courier New"/>
              <a:sym typeface="Courier New"/>
            </a:endParaRPr>
          </a:p>
        </p:txBody>
      </p:sp>
      <p:sp>
        <p:nvSpPr>
          <p:cNvPr id="284" name="Google Shape;284;p39"/>
          <p:cNvSpPr txBox="1">
            <a:spLocks noGrp="1"/>
          </p:cNvSpPr>
          <p:nvPr>
            <p:ph type="subTitle" idx="4294967295"/>
          </p:nvPr>
        </p:nvSpPr>
        <p:spPr>
          <a:xfrm>
            <a:off x="364031" y="4901334"/>
            <a:ext cx="10726738" cy="1265237"/>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33" dirty="0"/>
              <a:t>The above code snippet shows how previously implemented algorithms, (in this case, the </a:t>
            </a:r>
            <a:r>
              <a:rPr lang="en" sz="1733" dirty="0">
                <a:solidFill>
                  <a:schemeClr val="accent1"/>
                </a:solidFill>
              </a:rPr>
              <a:t>DLR</a:t>
            </a:r>
            <a:r>
              <a:rPr lang="en" sz="1733" dirty="0"/>
              <a:t>) can be optimized with compiler intrinsics. </a:t>
            </a:r>
            <a:r>
              <a:rPr lang="en" sz="1733" dirty="0">
                <a:solidFill>
                  <a:srgbClr val="FF7B72"/>
                </a:solidFill>
              </a:rPr>
              <a:t>This code isn’t fully benchmarked and tested yet</a:t>
            </a:r>
            <a:r>
              <a:rPr lang="en" sz="1733" dirty="0"/>
              <a:t>, however, this method does bring in a promising compromise between code stability and predictability, and overall speed and optimization.</a:t>
            </a:r>
            <a:endParaRPr sz="1733" dirty="0"/>
          </a:p>
        </p:txBody>
      </p:sp>
      <p:pic>
        <p:nvPicPr>
          <p:cNvPr id="281" name="Google Shape;281;p39"/>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0"/>
          <p:cNvSpPr txBox="1">
            <a:spLocks noGrp="1"/>
          </p:cNvSpPr>
          <p:nvPr>
            <p:ph type="ctrTitle"/>
          </p:nvPr>
        </p:nvSpPr>
        <p:spPr>
          <a:xfrm>
            <a:off x="415600" y="2803766"/>
            <a:ext cx="11360800" cy="9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66"/>
              <a:t>Getting Arm NEON to work on x86</a:t>
            </a:r>
            <a:endParaRPr sz="4666"/>
          </a:p>
        </p:txBody>
      </p:sp>
      <p:sp>
        <p:nvSpPr>
          <p:cNvPr id="290" name="Google Shape;290;p40"/>
          <p:cNvSpPr txBox="1">
            <a:spLocks noGrp="1"/>
          </p:cNvSpPr>
          <p:nvPr>
            <p:ph type="subTitle" idx="1"/>
          </p:nvPr>
        </p:nvSpPr>
        <p:spPr>
          <a:xfrm>
            <a:off x="415600" y="3533033"/>
            <a:ext cx="11360800" cy="8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Worklet: 24VI24KIIT</a:t>
            </a:r>
            <a:endParaRPr/>
          </a:p>
        </p:txBody>
      </p:sp>
      <p:sp>
        <p:nvSpPr>
          <p:cNvPr id="292" name="Google Shape;292;p40"/>
          <p:cNvSpPr txBox="1">
            <a:spLocks noGrp="1"/>
          </p:cNvSpPr>
          <p:nvPr>
            <p:ph type="subTitle" idx="4294967295"/>
          </p:nvPr>
        </p:nvSpPr>
        <p:spPr>
          <a:xfrm>
            <a:off x="0" y="6002338"/>
            <a:ext cx="3352800" cy="579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66"/>
              <a:t>Dhrubajyoti Mandal</a:t>
            </a:r>
            <a:endParaRPr sz="2666"/>
          </a:p>
        </p:txBody>
      </p:sp>
      <p:sp>
        <p:nvSpPr>
          <p:cNvPr id="293" name="Google Shape;293;p40"/>
          <p:cNvSpPr txBox="1">
            <a:spLocks noGrp="1"/>
          </p:cNvSpPr>
          <p:nvPr>
            <p:ph type="subTitle" idx="4294967295"/>
          </p:nvPr>
        </p:nvSpPr>
        <p:spPr>
          <a:xfrm>
            <a:off x="8837613" y="6002338"/>
            <a:ext cx="3354387" cy="57943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66"/>
              <a:t>June 18, 2024</a:t>
            </a:r>
            <a:endParaRPr sz="2666"/>
          </a:p>
        </p:txBody>
      </p:sp>
      <p:pic>
        <p:nvPicPr>
          <p:cNvPr id="291" name="Google Shape;291;p40"/>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Cross compilation</a:t>
            </a:r>
            <a:endParaRPr sz="4266"/>
          </a:p>
        </p:txBody>
      </p:sp>
      <p:sp>
        <p:nvSpPr>
          <p:cNvPr id="300" name="Google Shape;300;p41"/>
          <p:cNvSpPr txBox="1">
            <a:spLocks noGrp="1"/>
          </p:cNvSpPr>
          <p:nvPr>
            <p:ph type="subTitle" idx="1"/>
          </p:nvPr>
        </p:nvSpPr>
        <p:spPr>
          <a:xfrm>
            <a:off x="415600" y="2061300"/>
            <a:ext cx="8347600" cy="4220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With the help of cross compilation tools, and forcing static linking, we can get aarch64 features to work on x86 (albeit with emulation).</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This results in slightly larger binaries, since all the dependencies are cramped into one single file, but that completely removes all previous errors related with linking, etc.</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b="1"/>
              <a:t>Performance details</a:t>
            </a:r>
            <a:r>
              <a:rPr lang="en" sz="2000" b="1" baseline="30000"/>
              <a:t>*</a:t>
            </a:r>
            <a:endParaRPr sz="2000" b="1"/>
          </a:p>
          <a:p>
            <a:pPr marL="0" lvl="0" indent="0" algn="l" rtl="0">
              <a:spcBef>
                <a:spcPts val="0"/>
              </a:spcBef>
              <a:spcAft>
                <a:spcPts val="0"/>
              </a:spcAft>
              <a:buNone/>
            </a:pPr>
            <a:endParaRPr sz="2000"/>
          </a:p>
          <a:p>
            <a:pPr marL="0" lvl="0" indent="0" algn="l" rtl="0">
              <a:spcBef>
                <a:spcPts val="0"/>
              </a:spcBef>
              <a:spcAft>
                <a:spcPts val="0"/>
              </a:spcAft>
              <a:buNone/>
            </a:pPr>
            <a:r>
              <a:rPr lang="en" sz="2000"/>
              <a:t>Benchmark (default, built-in OpenCV rotation function): 0.08 s</a:t>
            </a:r>
            <a:endParaRPr sz="2000"/>
          </a:p>
          <a:p>
            <a:pPr marL="0" lvl="0" indent="0" algn="l" rtl="0">
              <a:spcBef>
                <a:spcPts val="0"/>
              </a:spcBef>
              <a:spcAft>
                <a:spcPts val="0"/>
              </a:spcAft>
              <a:buNone/>
            </a:pPr>
            <a:r>
              <a:rPr lang="en" sz="2000"/>
              <a:t>DLR implementation: 0.08 s</a:t>
            </a:r>
            <a:endParaRPr sz="2000"/>
          </a:p>
          <a:p>
            <a:pPr marL="0" lvl="0" indent="0" algn="l" rtl="0">
              <a:spcBef>
                <a:spcPts val="0"/>
              </a:spcBef>
              <a:spcAft>
                <a:spcPts val="0"/>
              </a:spcAft>
              <a:buNone/>
            </a:pPr>
            <a:r>
              <a:rPr lang="en" sz="2000"/>
              <a:t>DLR implementation with Neon intrinsics: </a:t>
            </a:r>
            <a:r>
              <a:rPr lang="en" sz="2000">
                <a:solidFill>
                  <a:schemeClr val="accent1"/>
                </a:solidFill>
              </a:rPr>
              <a:t>0.074 s</a:t>
            </a:r>
            <a:br>
              <a:rPr lang="en" sz="2000"/>
            </a:br>
            <a:endParaRPr sz="2000"/>
          </a:p>
        </p:txBody>
      </p:sp>
      <p:pic>
        <p:nvPicPr>
          <p:cNvPr id="299" name="Google Shape;299;p41"/>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301" name="Google Shape;301;p41"/>
          <p:cNvSpPr txBox="1"/>
          <p:nvPr/>
        </p:nvSpPr>
        <p:spPr>
          <a:xfrm>
            <a:off x="8177333" y="5373100"/>
            <a:ext cx="3850800" cy="106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33" b="1">
                <a:solidFill>
                  <a:schemeClr val="lt2"/>
                </a:solidFill>
              </a:rPr>
              <a:t>* </a:t>
            </a:r>
            <a:r>
              <a:rPr lang="en" sz="1333" b="1">
                <a:solidFill>
                  <a:srgbClr val="F5A97F"/>
                </a:solidFill>
              </a:rPr>
              <a:t>Highly experimental and subject to change</a:t>
            </a:r>
            <a:br>
              <a:rPr lang="en" sz="1333" b="1">
                <a:solidFill>
                  <a:schemeClr val="lt2"/>
                </a:solidFill>
              </a:rPr>
            </a:br>
            <a:br>
              <a:rPr lang="en" sz="1333" b="1">
                <a:solidFill>
                  <a:schemeClr val="lt2"/>
                </a:solidFill>
              </a:rPr>
            </a:br>
            <a:r>
              <a:rPr lang="en" sz="1333" b="1">
                <a:solidFill>
                  <a:schemeClr val="lt2"/>
                </a:solidFill>
              </a:rPr>
              <a:t>All tests were performed on a 192*81, PNG grayscale image under similar workloads.</a:t>
            </a:r>
            <a:endParaRPr sz="1333">
              <a:solidFill>
                <a:schemeClr val="lt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2"/>
          <p:cNvSpPr txBox="1">
            <a:spLocks noGrp="1"/>
          </p:cNvSpPr>
          <p:nvPr>
            <p:ph type="ctrTitle"/>
          </p:nvPr>
        </p:nvSpPr>
        <p:spPr>
          <a:xfrm>
            <a:off x="415600" y="2803766"/>
            <a:ext cx="11360800" cy="9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66"/>
              <a:t>Continuing DLR… [Zone 2]</a:t>
            </a:r>
            <a:endParaRPr sz="4666"/>
          </a:p>
        </p:txBody>
      </p:sp>
      <p:sp>
        <p:nvSpPr>
          <p:cNvPr id="307" name="Google Shape;307;p42"/>
          <p:cNvSpPr txBox="1">
            <a:spLocks noGrp="1"/>
          </p:cNvSpPr>
          <p:nvPr>
            <p:ph type="subTitle" idx="1"/>
          </p:nvPr>
        </p:nvSpPr>
        <p:spPr>
          <a:xfrm>
            <a:off x="415600" y="3533033"/>
            <a:ext cx="11360800" cy="8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Worklet: 24VI24KIIT</a:t>
            </a:r>
            <a:endParaRPr/>
          </a:p>
        </p:txBody>
      </p:sp>
      <p:sp>
        <p:nvSpPr>
          <p:cNvPr id="309" name="Google Shape;309;p42"/>
          <p:cNvSpPr txBox="1">
            <a:spLocks noGrp="1"/>
          </p:cNvSpPr>
          <p:nvPr>
            <p:ph type="subTitle" idx="4294967295"/>
          </p:nvPr>
        </p:nvSpPr>
        <p:spPr>
          <a:xfrm>
            <a:off x="0" y="6002338"/>
            <a:ext cx="3352800" cy="579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66"/>
              <a:t>Dhrubajyoti Mandal</a:t>
            </a:r>
            <a:endParaRPr sz="2666"/>
          </a:p>
        </p:txBody>
      </p:sp>
      <p:sp>
        <p:nvSpPr>
          <p:cNvPr id="310" name="Google Shape;310;p42"/>
          <p:cNvSpPr txBox="1">
            <a:spLocks noGrp="1"/>
          </p:cNvSpPr>
          <p:nvPr>
            <p:ph type="subTitle" idx="4294967295"/>
          </p:nvPr>
        </p:nvSpPr>
        <p:spPr>
          <a:xfrm>
            <a:off x="8837613" y="6002338"/>
            <a:ext cx="3354387" cy="57943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66"/>
              <a:t>June 21, 2024</a:t>
            </a:r>
            <a:endParaRPr sz="2666"/>
          </a:p>
        </p:txBody>
      </p:sp>
      <p:pic>
        <p:nvPicPr>
          <p:cNvPr id="308" name="Google Shape;308;p42"/>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3"/>
          <p:cNvSpPr txBox="1">
            <a:spLocks noGrp="1"/>
          </p:cNvSpPr>
          <p:nvPr>
            <p:ph type="ctrTitle"/>
          </p:nvPr>
        </p:nvSpPr>
        <p:spPr>
          <a:xfrm>
            <a:off x="415600" y="8604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The approach</a:t>
            </a:r>
            <a:endParaRPr sz="4266"/>
          </a:p>
        </p:txBody>
      </p:sp>
      <p:sp>
        <p:nvSpPr>
          <p:cNvPr id="317" name="Google Shape;317;p43"/>
          <p:cNvSpPr txBox="1">
            <a:spLocks noGrp="1"/>
          </p:cNvSpPr>
          <p:nvPr>
            <p:ph type="subTitle" idx="1"/>
          </p:nvPr>
        </p:nvSpPr>
        <p:spPr>
          <a:xfrm>
            <a:off x="415600" y="1842466"/>
            <a:ext cx="6833200" cy="4764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Similar to how it was done for zone 1, we first calculate the new dimensions of the m * n image, mrt * nrt according to the diagram shown alongside.</a:t>
            </a:r>
            <a:endParaRPr sz="1866"/>
          </a:p>
          <a:p>
            <a:pPr marL="0" lvl="0" indent="0" algn="l" rtl="0">
              <a:spcBef>
                <a:spcPts val="0"/>
              </a:spcBef>
              <a:spcAft>
                <a:spcPts val="0"/>
              </a:spcAft>
              <a:buNone/>
            </a:pPr>
            <a:endParaRPr sz="1866"/>
          </a:p>
          <a:p>
            <a:pPr marL="0" lvl="0" indent="0" algn="l" rtl="0">
              <a:spcBef>
                <a:spcPts val="0"/>
              </a:spcBef>
              <a:spcAft>
                <a:spcPts val="0"/>
              </a:spcAft>
              <a:buNone/>
            </a:pPr>
            <a:r>
              <a:rPr lang="en" sz="1866"/>
              <a:t>In this zone, the vertical lines are mapped instead of the horizontal ones.</a:t>
            </a:r>
            <a:endParaRPr sz="1866"/>
          </a:p>
          <a:p>
            <a:pPr marL="0" lvl="0" indent="0" algn="l" rtl="0">
              <a:spcBef>
                <a:spcPts val="0"/>
              </a:spcBef>
              <a:spcAft>
                <a:spcPts val="0"/>
              </a:spcAft>
              <a:buNone/>
            </a:pPr>
            <a:endParaRPr sz="1866"/>
          </a:p>
          <a:p>
            <a:pPr marL="0" lvl="0" indent="0" algn="l" rtl="0">
              <a:spcBef>
                <a:spcPts val="0"/>
              </a:spcBef>
              <a:spcAft>
                <a:spcPts val="0"/>
              </a:spcAft>
              <a:buNone/>
            </a:pPr>
            <a:r>
              <a:rPr lang="en" sz="1866"/>
              <a:t>Since this time, we know all the x coordinates, all starting points of the lines are given by:</a:t>
            </a:r>
            <a:br>
              <a:rPr lang="en" sz="1866"/>
            </a:br>
            <a:r>
              <a:rPr lang="en" sz="1866"/>
              <a:t> </a:t>
            </a:r>
            <a:br>
              <a:rPr lang="en" sz="1866"/>
            </a:br>
            <a:r>
              <a:rPr lang="en" sz="1866">
                <a:solidFill>
                  <a:schemeClr val="accent1"/>
                </a:solidFill>
              </a:rPr>
              <a:t>(</a:t>
            </a:r>
            <a:r>
              <a:rPr lang="en" sz="1866" i="1">
                <a:solidFill>
                  <a:schemeClr val="accent1"/>
                </a:solidFill>
              </a:rPr>
              <a:t>x, f</a:t>
            </a:r>
            <a:r>
              <a:rPr lang="en" sz="1866" i="1" baseline="-25000">
                <a:solidFill>
                  <a:schemeClr val="accent1"/>
                </a:solidFill>
              </a:rPr>
              <a:t>s</a:t>
            </a:r>
            <a:r>
              <a:rPr lang="en" sz="1866" i="1">
                <a:solidFill>
                  <a:schemeClr val="accent1"/>
                </a:solidFill>
              </a:rPr>
              <a:t>(x)), where:</a:t>
            </a:r>
            <a:br>
              <a:rPr lang="en" sz="1866" i="1">
                <a:solidFill>
                  <a:schemeClr val="accent1"/>
                </a:solidFill>
              </a:rPr>
            </a:br>
            <a:r>
              <a:rPr lang="en" sz="1866" i="1">
                <a:solidFill>
                  <a:schemeClr val="accent1"/>
                </a:solidFill>
              </a:rPr>
              <a:t>f</a:t>
            </a:r>
            <a:r>
              <a:rPr lang="en" sz="1866" i="1" baseline="-25000">
                <a:solidFill>
                  <a:schemeClr val="accent1"/>
                </a:solidFill>
              </a:rPr>
              <a:t>s</a:t>
            </a:r>
            <a:r>
              <a:rPr lang="en" sz="1866" i="1">
                <a:solidFill>
                  <a:schemeClr val="accent1"/>
                </a:solidFill>
              </a:rPr>
              <a:t>(x) = tan(ɑ)x</a:t>
            </a:r>
            <a:br>
              <a:rPr lang="en" sz="1866" i="1"/>
            </a:br>
            <a:br>
              <a:rPr lang="en" sz="1866" i="1"/>
            </a:br>
            <a:r>
              <a:rPr lang="en" sz="1866"/>
              <a:t>Then, it is a matter of mapping all (0 to m vertical px) over  a span of m*cos(ɑ) in the x-axis and a span of m*sin(ɑ) in the y-axis.</a:t>
            </a:r>
            <a:endParaRPr sz="1866"/>
          </a:p>
        </p:txBody>
      </p:sp>
      <p:pic>
        <p:nvPicPr>
          <p:cNvPr id="316" name="Google Shape;316;p43"/>
          <p:cNvPicPr preferRelativeResize="0"/>
          <p:nvPr/>
        </p:nvPicPr>
        <p:blipFill>
          <a:blip r:embed="rId3">
            <a:alphaModFix/>
          </a:blip>
          <a:stretch>
            <a:fillRect/>
          </a:stretch>
        </p:blipFill>
        <p:spPr>
          <a:xfrm>
            <a:off x="10214633" y="95600"/>
            <a:ext cx="1813497" cy="665000"/>
          </a:xfrm>
          <a:prstGeom prst="rect">
            <a:avLst/>
          </a:prstGeom>
          <a:noFill/>
          <a:ln>
            <a:noFill/>
          </a:ln>
        </p:spPr>
      </p:pic>
      <p:pic>
        <p:nvPicPr>
          <p:cNvPr id="318" name="Google Shape;318;p43"/>
          <p:cNvPicPr preferRelativeResize="0"/>
          <p:nvPr/>
        </p:nvPicPr>
        <p:blipFill rotWithShape="1">
          <a:blip r:embed="rId4">
            <a:alphaModFix/>
          </a:blip>
          <a:srcRect t="42757" b="9248"/>
          <a:stretch/>
        </p:blipFill>
        <p:spPr>
          <a:xfrm>
            <a:off x="7598000" y="1963433"/>
            <a:ext cx="4317898" cy="293113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txBox="1">
            <a:spLocks noGrp="1"/>
          </p:cNvSpPr>
          <p:nvPr>
            <p:ph type="ctrTitle"/>
          </p:nvPr>
        </p:nvSpPr>
        <p:spPr>
          <a:xfrm>
            <a:off x="415600" y="2803766"/>
            <a:ext cx="11360800" cy="9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66"/>
              <a:t>Benchmarks and Initial Results</a:t>
            </a:r>
            <a:endParaRPr sz="4666"/>
          </a:p>
        </p:txBody>
      </p:sp>
      <p:sp>
        <p:nvSpPr>
          <p:cNvPr id="324" name="Google Shape;324;p44"/>
          <p:cNvSpPr txBox="1">
            <a:spLocks noGrp="1"/>
          </p:cNvSpPr>
          <p:nvPr>
            <p:ph type="subTitle" idx="1"/>
          </p:nvPr>
        </p:nvSpPr>
        <p:spPr>
          <a:xfrm>
            <a:off x="415600" y="3533033"/>
            <a:ext cx="11360800" cy="8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Worklet: 24VI24KIIT</a:t>
            </a:r>
            <a:endParaRPr/>
          </a:p>
        </p:txBody>
      </p:sp>
      <p:sp>
        <p:nvSpPr>
          <p:cNvPr id="326" name="Google Shape;326;p44"/>
          <p:cNvSpPr txBox="1">
            <a:spLocks noGrp="1"/>
          </p:cNvSpPr>
          <p:nvPr>
            <p:ph type="subTitle" idx="4294967295"/>
          </p:nvPr>
        </p:nvSpPr>
        <p:spPr>
          <a:xfrm>
            <a:off x="0" y="6002338"/>
            <a:ext cx="3352800" cy="579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66"/>
              <a:t>Dhrubajyoti Mandal</a:t>
            </a:r>
            <a:endParaRPr sz="2666"/>
          </a:p>
        </p:txBody>
      </p:sp>
      <p:sp>
        <p:nvSpPr>
          <p:cNvPr id="327" name="Google Shape;327;p44"/>
          <p:cNvSpPr txBox="1">
            <a:spLocks noGrp="1"/>
          </p:cNvSpPr>
          <p:nvPr>
            <p:ph type="subTitle" idx="4294967295"/>
          </p:nvPr>
        </p:nvSpPr>
        <p:spPr>
          <a:xfrm>
            <a:off x="8837613" y="6002338"/>
            <a:ext cx="3354387" cy="57943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66"/>
              <a:t>June 25, 2024</a:t>
            </a:r>
            <a:endParaRPr sz="2666"/>
          </a:p>
        </p:txBody>
      </p:sp>
      <p:pic>
        <p:nvPicPr>
          <p:cNvPr id="325" name="Google Shape;325;p44"/>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bilinear_interpolation"/>
          <p:cNvPicPr>
            <a:picLocks noGrp="1" noChangeAspect="1"/>
          </p:cNvPicPr>
          <p:nvPr>
            <p:ph type="pic" idx="2"/>
          </p:nvPr>
        </p:nvPicPr>
        <p:blipFill>
          <a:blip r:embed="rId3"/>
          <a:stretch>
            <a:fillRect/>
          </a:stretch>
        </p:blipFill>
        <p:spPr>
          <a:xfrm>
            <a:off x="6927850" y="1142365"/>
            <a:ext cx="4812030" cy="1646555"/>
          </a:xfrm>
          <a:prstGeom prst="rect">
            <a:avLst/>
          </a:prstGeom>
        </p:spPr>
      </p:pic>
      <p:sp>
        <p:nvSpPr>
          <p:cNvPr id="6" name="Text Placeholder 5"/>
          <p:cNvSpPr>
            <a:spLocks noGrp="1"/>
          </p:cNvSpPr>
          <p:nvPr>
            <p:ph type="body" idx="1"/>
          </p:nvPr>
        </p:nvSpPr>
        <p:spPr>
          <a:xfrm>
            <a:off x="-635" y="1092835"/>
            <a:ext cx="12098655" cy="5547360"/>
          </a:xfrm>
        </p:spPr>
        <p:txBody>
          <a:bodyPr>
            <a:normAutofit/>
          </a:bodyPr>
          <a:lstStyle/>
          <a:p>
            <a:pPr marL="514350" indent="-285750">
              <a:buFont typeface="Wingdings" panose="05000000000000000000" charset="0"/>
              <a:buChar char="o"/>
            </a:pPr>
            <a:r>
              <a:rPr lang="en-US" sz="2000" b="1" dirty="0">
                <a:sym typeface="+mn-ea"/>
              </a:rPr>
              <a:t>Bilinear Interpolation</a:t>
            </a:r>
          </a:p>
          <a:p>
            <a:pPr marL="971550" lvl="1" indent="-285750">
              <a:buFont typeface="Arial" panose="020B0604020202020204" pitchFamily="34" charset="0"/>
              <a:buChar char="•"/>
            </a:pPr>
            <a:r>
              <a:rPr lang="en-US" sz="1800" dirty="0"/>
              <a:t>clamp(value, min, max): This function ensures </a:t>
            </a:r>
          </a:p>
          <a:p>
            <a:pPr marL="685800" lvl="1" indent="0">
              <a:buFont typeface="Arial" panose="020B0604020202020204" pitchFamily="34" charset="0"/>
            </a:pPr>
            <a:r>
              <a:rPr lang="en-US" sz="1800" dirty="0"/>
              <a:t>    that the resulting coordinates are within the </a:t>
            </a:r>
          </a:p>
          <a:p>
            <a:pPr marL="685800" lvl="1" indent="0">
              <a:buFont typeface="Arial" panose="020B0604020202020204" pitchFamily="34" charset="0"/>
            </a:pPr>
            <a:r>
              <a:rPr lang="en-US" sz="1800" dirty="0"/>
              <a:t>    valid range of the image dimensions.</a:t>
            </a:r>
          </a:p>
          <a:p>
            <a:pPr marL="971550" lvl="1" indent="-285750">
              <a:buFont typeface="Arial" panose="020B0604020202020204" pitchFamily="34" charset="0"/>
              <a:buChar char="•"/>
            </a:pPr>
            <a:r>
              <a:rPr lang="en-US" sz="1800" dirty="0">
                <a:sym typeface="+mn-ea"/>
              </a:rPr>
              <a:t>Used clamp function in x0 and y0.</a:t>
            </a:r>
          </a:p>
          <a:p>
            <a:pPr marL="971550" lvl="1" indent="-285750">
              <a:buFont typeface="Arial" panose="020B0604020202020204" pitchFamily="34" charset="0"/>
              <a:buChar char="•"/>
            </a:pPr>
            <a:endParaRPr lang="en-US" sz="1800" dirty="0">
              <a:sym typeface="+mn-ea"/>
            </a:endParaRPr>
          </a:p>
          <a:p>
            <a:pPr marL="971550" lvl="1" indent="-285750">
              <a:buFont typeface="Arial" panose="020B0604020202020204" pitchFamily="34" charset="0"/>
              <a:buChar char="•"/>
            </a:pPr>
            <a:r>
              <a:rPr lang="en-US" sz="1800" dirty="0">
                <a:sym typeface="+mn-ea"/>
              </a:rPr>
              <a:t> Used the input function to get the pixels values, it took 3 arguments x, y and the channel </a:t>
            </a:r>
            <a:r>
              <a:rPr lang="en-US" sz="1800" dirty="0" err="1">
                <a:sym typeface="+mn-ea"/>
              </a:rPr>
              <a:t>index.And</a:t>
            </a:r>
            <a:r>
              <a:rPr lang="en-US" sz="1800" dirty="0">
                <a:sym typeface="+mn-ea"/>
              </a:rPr>
              <a:t> clamped it.</a:t>
            </a:r>
          </a:p>
          <a:p>
            <a:pPr marL="685800" lvl="1" indent="457200">
              <a:buFont typeface="Arial" panose="020B0604020202020204" pitchFamily="34" charset="0"/>
            </a:pPr>
            <a:r>
              <a:rPr lang="en-US" sz="1800" dirty="0">
                <a:sym typeface="+mn-ea"/>
              </a:rPr>
              <a:t> input(x0, y0, c): Top-left corner of the grid cell.</a:t>
            </a:r>
          </a:p>
          <a:p>
            <a:pPr marL="685800" lvl="1" indent="457200">
              <a:buFont typeface="Arial" panose="020B0604020202020204" pitchFamily="34" charset="0"/>
            </a:pPr>
            <a:r>
              <a:rPr lang="en-US" sz="1800" dirty="0">
                <a:sym typeface="+mn-ea"/>
              </a:rPr>
              <a:t>input(x1, y0, c): Top-right corner of the grid cell.</a:t>
            </a:r>
          </a:p>
          <a:p>
            <a:pPr marL="685800" lvl="1" indent="457200">
              <a:buFont typeface="Arial" panose="020B0604020202020204" pitchFamily="34" charset="0"/>
            </a:pPr>
            <a:r>
              <a:rPr lang="en-US" sz="1800" dirty="0">
                <a:sym typeface="+mn-ea"/>
              </a:rPr>
              <a:t>input(x0, y1, c): Bottom-left corner of the grid cell.</a:t>
            </a:r>
          </a:p>
          <a:p>
            <a:pPr marL="685800" lvl="1" indent="457200">
              <a:buFont typeface="Arial" panose="020B0604020202020204" pitchFamily="34" charset="0"/>
            </a:pPr>
            <a:r>
              <a:rPr lang="en-US" sz="1800" dirty="0">
                <a:sym typeface="+mn-ea"/>
              </a:rPr>
              <a:t>input(x1, y1, c): Bottom-right corner of the grid cell.</a:t>
            </a:r>
          </a:p>
          <a:p>
            <a:pPr marL="971550" lvl="1" indent="-285750">
              <a:buFont typeface="Arial" panose="020B0604020202020204" pitchFamily="34" charset="0"/>
              <a:buChar char="•"/>
            </a:pPr>
            <a:r>
              <a:rPr lang="en-US" sz="1800" dirty="0">
                <a:sym typeface="+mn-ea"/>
              </a:rPr>
              <a:t>Lastly used the select () to black the out of bounded part.</a:t>
            </a:r>
          </a:p>
          <a:p>
            <a:pPr marL="685800" lvl="1" indent="0">
              <a:buFont typeface="Arial" panose="020B0604020202020204" pitchFamily="34" charset="0"/>
            </a:pPr>
            <a:endParaRPr lang="en-US" sz="1800" b="1" dirty="0">
              <a:sym typeface="+mn-ea"/>
            </a:endParaRPr>
          </a:p>
          <a:p>
            <a:pPr marL="685800" lvl="1" indent="0">
              <a:buFont typeface="Wingdings" panose="05000000000000000000" charset="0"/>
            </a:pPr>
            <a:endParaRPr lang="en-US" sz="1800" dirty="0"/>
          </a:p>
        </p:txBody>
      </p:sp>
      <p:sp>
        <p:nvSpPr>
          <p:cNvPr id="8" name="Title 1"/>
          <p:cNvSpPr>
            <a:spLocks noGrp="1"/>
          </p:cNvSpPr>
          <p:nvPr/>
        </p:nvSpPr>
        <p:spPr>
          <a:xfrm>
            <a:off x="508000" y="-92075"/>
            <a:ext cx="7700645" cy="770255"/>
          </a:xfrm>
          <a:prstGeom prst="rect">
            <a:avLst/>
          </a:prstGeom>
          <a:noFill/>
          <a:ln>
            <a:noFill/>
          </a:ln>
        </p:spPr>
        <p:txBody>
          <a:bodyPr wrap="square" lIns="91425" tIns="45700" rIns="91425" bIns="45700" anchor="b"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t>Affine Transformation With User defined Function</a:t>
            </a:r>
          </a:p>
        </p:txBody>
      </p:sp>
      <p:pic>
        <p:nvPicPr>
          <p:cNvPr id="214" name="Google Shape;214;p6"/>
          <p:cNvPicPr preferRelativeResize="0"/>
          <p:nvPr/>
        </p:nvPicPr>
        <p:blipFill rotWithShape="1">
          <a:blip r:embed="rId4"/>
          <a:srcRect l="4529" t="20267" r="4173" b="26840"/>
          <a:stretch>
            <a:fillRect/>
          </a:stretch>
        </p:blipFill>
        <p:spPr>
          <a:xfrm>
            <a:off x="10942081" y="105045"/>
            <a:ext cx="1249918" cy="47491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5"/>
          <p:cNvSpPr txBox="1">
            <a:spLocks noGrp="1"/>
          </p:cNvSpPr>
          <p:nvPr>
            <p:ph type="ctrTitle"/>
          </p:nvPr>
        </p:nvSpPr>
        <p:spPr>
          <a:xfrm>
            <a:off x="415600" y="916300"/>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Results</a:t>
            </a:r>
            <a:endParaRPr sz="4266"/>
          </a:p>
        </p:txBody>
      </p:sp>
      <p:sp>
        <p:nvSpPr>
          <p:cNvPr id="334" name="Google Shape;334;p45"/>
          <p:cNvSpPr txBox="1">
            <a:spLocks noGrp="1"/>
          </p:cNvSpPr>
          <p:nvPr>
            <p:ph type="subTitle" idx="1"/>
          </p:nvPr>
        </p:nvSpPr>
        <p:spPr>
          <a:xfrm>
            <a:off x="415600" y="1982000"/>
            <a:ext cx="8880400" cy="3629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Before proceeding further, it is a good idea to see if we are even doing any good. As such, a series of tests were run against varying image sizes, and </a:t>
            </a:r>
            <a:r>
              <a:rPr lang="en" sz="1866" b="1"/>
              <a:t>a trend was observed</a:t>
            </a:r>
            <a:r>
              <a:rPr lang="en" sz="1866"/>
              <a:t> - </a:t>
            </a:r>
            <a:r>
              <a:rPr lang="en" sz="1866" i="1">
                <a:solidFill>
                  <a:schemeClr val="accent1"/>
                </a:solidFill>
              </a:rPr>
              <a:t>images whose resolutions exceeded 1080p were processed much faster by the benchmark OpenCV built-in functions than the DLR approach.</a:t>
            </a:r>
            <a:endParaRPr sz="1866" i="1">
              <a:solidFill>
                <a:schemeClr val="accent1"/>
              </a:solidFill>
            </a:endParaRPr>
          </a:p>
          <a:p>
            <a:pPr marL="0" lvl="0" indent="0" algn="l" rtl="0">
              <a:spcBef>
                <a:spcPts val="0"/>
              </a:spcBef>
              <a:spcAft>
                <a:spcPts val="0"/>
              </a:spcAft>
              <a:buNone/>
            </a:pPr>
            <a:endParaRPr sz="1866"/>
          </a:p>
          <a:p>
            <a:pPr marL="0" lvl="0" indent="0" algn="l" rtl="0">
              <a:spcBef>
                <a:spcPts val="0"/>
              </a:spcBef>
              <a:spcAft>
                <a:spcPts val="0"/>
              </a:spcAft>
              <a:buNone/>
            </a:pPr>
            <a:r>
              <a:rPr lang="en" sz="1866"/>
              <a:t>The same was not true for smaller images, however. </a:t>
            </a:r>
            <a:endParaRPr sz="1866"/>
          </a:p>
          <a:p>
            <a:pPr marL="0" lvl="0" indent="0" algn="l" rtl="0">
              <a:spcBef>
                <a:spcPts val="0"/>
              </a:spcBef>
              <a:spcAft>
                <a:spcPts val="0"/>
              </a:spcAft>
              <a:buNone/>
            </a:pPr>
            <a:endParaRPr sz="1866"/>
          </a:p>
          <a:p>
            <a:pPr marL="0" lvl="0" indent="0" algn="l" rtl="0">
              <a:spcBef>
                <a:spcPts val="0"/>
              </a:spcBef>
              <a:spcAft>
                <a:spcPts val="0"/>
              </a:spcAft>
              <a:buNone/>
            </a:pPr>
            <a:r>
              <a:rPr lang="en" sz="1866"/>
              <a:t>The following slides will showcase a line chart of the benchmarking results. The </a:t>
            </a:r>
            <a:r>
              <a:rPr lang="en" sz="1866" b="1" i="1">
                <a:solidFill>
                  <a:schemeClr val="accent1"/>
                </a:solidFill>
              </a:rPr>
              <a:t>x-axis</a:t>
            </a:r>
            <a:r>
              <a:rPr lang="en" sz="1866">
                <a:solidFill>
                  <a:schemeClr val="accent1"/>
                </a:solidFill>
              </a:rPr>
              <a:t> represents the nth trial which a specific program was run,</a:t>
            </a:r>
            <a:r>
              <a:rPr lang="en" sz="1866"/>
              <a:t> and the </a:t>
            </a:r>
            <a:r>
              <a:rPr lang="en" sz="1866" b="1" i="1">
                <a:solidFill>
                  <a:schemeClr val="accent1"/>
                </a:solidFill>
              </a:rPr>
              <a:t>y-axis </a:t>
            </a:r>
            <a:r>
              <a:rPr lang="en" sz="1866">
                <a:solidFill>
                  <a:schemeClr val="accent1"/>
                </a:solidFill>
              </a:rPr>
              <a:t>represents the time taken by said program in seconds.</a:t>
            </a:r>
            <a:endParaRPr sz="1866">
              <a:solidFill>
                <a:schemeClr val="accent1"/>
              </a:solidFill>
            </a:endParaRPr>
          </a:p>
        </p:txBody>
      </p:sp>
      <p:pic>
        <p:nvPicPr>
          <p:cNvPr id="333" name="Google Shape;333;p45"/>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ctrTitle"/>
          </p:nvPr>
        </p:nvSpPr>
        <p:spPr>
          <a:xfrm>
            <a:off x="286933" y="625600"/>
            <a:ext cx="7655200" cy="66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Results</a:t>
            </a:r>
            <a:endParaRPr sz="4266"/>
          </a:p>
        </p:txBody>
      </p:sp>
      <p:sp>
        <p:nvSpPr>
          <p:cNvPr id="341" name="Google Shape;341;p46"/>
          <p:cNvSpPr txBox="1">
            <a:spLocks noGrp="1"/>
          </p:cNvSpPr>
          <p:nvPr>
            <p:ph type="subTitle" idx="1"/>
          </p:nvPr>
        </p:nvSpPr>
        <p:spPr>
          <a:xfrm>
            <a:off x="8886533" y="2949800"/>
            <a:ext cx="2986800" cy="2633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This is the overall graph of all of the tests. The </a:t>
            </a:r>
            <a:r>
              <a:rPr lang="en" sz="1866" b="1" i="1">
                <a:solidFill>
                  <a:schemeClr val="accent1"/>
                </a:solidFill>
              </a:rPr>
              <a:t>x-axis</a:t>
            </a:r>
            <a:r>
              <a:rPr lang="en" sz="1866">
                <a:solidFill>
                  <a:schemeClr val="accent1"/>
                </a:solidFill>
              </a:rPr>
              <a:t> represents the nth trial which a specific program was run,</a:t>
            </a:r>
            <a:r>
              <a:rPr lang="en" sz="1866"/>
              <a:t> and the </a:t>
            </a:r>
            <a:r>
              <a:rPr lang="en" sz="1866" b="1" i="1">
                <a:solidFill>
                  <a:schemeClr val="accent1"/>
                </a:solidFill>
              </a:rPr>
              <a:t>y-axis </a:t>
            </a:r>
            <a:r>
              <a:rPr lang="en" sz="1866">
                <a:solidFill>
                  <a:schemeClr val="accent1"/>
                </a:solidFill>
              </a:rPr>
              <a:t>represents the time taken by said program in seconds.</a:t>
            </a:r>
            <a:endParaRPr sz="1866">
              <a:solidFill>
                <a:schemeClr val="accent1"/>
              </a:solidFill>
            </a:endParaRPr>
          </a:p>
          <a:p>
            <a:pPr marL="0" lvl="0" indent="0" algn="l" rtl="0">
              <a:spcBef>
                <a:spcPts val="0"/>
              </a:spcBef>
              <a:spcAft>
                <a:spcPts val="0"/>
              </a:spcAft>
              <a:buNone/>
            </a:pPr>
            <a:endParaRPr sz="1866"/>
          </a:p>
        </p:txBody>
      </p:sp>
      <p:pic>
        <p:nvPicPr>
          <p:cNvPr id="340" name="Google Shape;340;p46"/>
          <p:cNvPicPr preferRelativeResize="0"/>
          <p:nvPr/>
        </p:nvPicPr>
        <p:blipFill>
          <a:blip r:embed="rId3">
            <a:alphaModFix/>
          </a:blip>
          <a:stretch>
            <a:fillRect/>
          </a:stretch>
        </p:blipFill>
        <p:spPr>
          <a:xfrm>
            <a:off x="10214633" y="95600"/>
            <a:ext cx="1813497" cy="665000"/>
          </a:xfrm>
          <a:prstGeom prst="rect">
            <a:avLst/>
          </a:prstGeom>
          <a:noFill/>
          <a:ln>
            <a:noFill/>
          </a:ln>
        </p:spPr>
      </p:pic>
      <p:pic>
        <p:nvPicPr>
          <p:cNvPr id="342" name="Google Shape;342;p46"/>
          <p:cNvPicPr preferRelativeResize="0"/>
          <p:nvPr/>
        </p:nvPicPr>
        <p:blipFill rotWithShape="1">
          <a:blip r:embed="rId4">
            <a:alphaModFix/>
          </a:blip>
          <a:srcRect l="5476" r="5476"/>
          <a:stretch/>
        </p:blipFill>
        <p:spPr>
          <a:xfrm>
            <a:off x="286933" y="1523000"/>
            <a:ext cx="8365650" cy="476089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ctrTitle"/>
          </p:nvPr>
        </p:nvSpPr>
        <p:spPr>
          <a:xfrm>
            <a:off x="286933" y="625600"/>
            <a:ext cx="7655200" cy="66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Results</a:t>
            </a:r>
            <a:endParaRPr sz="4266"/>
          </a:p>
        </p:txBody>
      </p:sp>
      <p:sp>
        <p:nvSpPr>
          <p:cNvPr id="349" name="Google Shape;349;p47"/>
          <p:cNvSpPr txBox="1">
            <a:spLocks noGrp="1"/>
          </p:cNvSpPr>
          <p:nvPr>
            <p:ph type="subTitle" idx="1"/>
          </p:nvPr>
        </p:nvSpPr>
        <p:spPr>
          <a:xfrm>
            <a:off x="8886533" y="2949800"/>
            <a:ext cx="2986800" cy="1572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Zooming in, we can better see when the DLR algorithm starts to fall off…</a:t>
            </a:r>
            <a:endParaRPr sz="1866"/>
          </a:p>
        </p:txBody>
      </p:sp>
      <p:pic>
        <p:nvPicPr>
          <p:cNvPr id="348" name="Google Shape;348;p47"/>
          <p:cNvPicPr preferRelativeResize="0"/>
          <p:nvPr/>
        </p:nvPicPr>
        <p:blipFill>
          <a:blip r:embed="rId3">
            <a:alphaModFix/>
          </a:blip>
          <a:stretch>
            <a:fillRect/>
          </a:stretch>
        </p:blipFill>
        <p:spPr>
          <a:xfrm>
            <a:off x="10214633" y="95600"/>
            <a:ext cx="1813497" cy="665000"/>
          </a:xfrm>
          <a:prstGeom prst="rect">
            <a:avLst/>
          </a:prstGeom>
          <a:noFill/>
          <a:ln>
            <a:noFill/>
          </a:ln>
        </p:spPr>
      </p:pic>
      <p:pic>
        <p:nvPicPr>
          <p:cNvPr id="350" name="Google Shape;350;p47"/>
          <p:cNvPicPr preferRelativeResize="0"/>
          <p:nvPr/>
        </p:nvPicPr>
        <p:blipFill>
          <a:blip r:embed="rId4">
            <a:alphaModFix/>
          </a:blip>
          <a:stretch>
            <a:fillRect/>
          </a:stretch>
        </p:blipFill>
        <p:spPr>
          <a:xfrm>
            <a:off x="203200" y="1493600"/>
            <a:ext cx="8480132" cy="485237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8"/>
          <p:cNvSpPr txBox="1">
            <a:spLocks noGrp="1"/>
          </p:cNvSpPr>
          <p:nvPr>
            <p:ph type="ctrTitle"/>
          </p:nvPr>
        </p:nvSpPr>
        <p:spPr>
          <a:xfrm>
            <a:off x="415600" y="916300"/>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Analysis</a:t>
            </a:r>
            <a:endParaRPr sz="4266"/>
          </a:p>
        </p:txBody>
      </p:sp>
      <p:sp>
        <p:nvSpPr>
          <p:cNvPr id="357" name="Google Shape;357;p48"/>
          <p:cNvSpPr txBox="1">
            <a:spLocks noGrp="1"/>
          </p:cNvSpPr>
          <p:nvPr>
            <p:ph type="subTitle" idx="1"/>
          </p:nvPr>
        </p:nvSpPr>
        <p:spPr>
          <a:xfrm>
            <a:off x="415600" y="2000633"/>
            <a:ext cx="8880400" cy="3629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Since for a lot of the tests, the DLR method did seem to perform extremely well, it is worth taking a moment to analyse why it starts to fall behind in larger images.</a:t>
            </a:r>
            <a:endParaRPr sz="1866"/>
          </a:p>
          <a:p>
            <a:pPr marL="0" lvl="0" indent="0" algn="l" rtl="0">
              <a:spcBef>
                <a:spcPts val="0"/>
              </a:spcBef>
              <a:spcAft>
                <a:spcPts val="0"/>
              </a:spcAft>
              <a:buNone/>
            </a:pPr>
            <a:endParaRPr sz="1866"/>
          </a:p>
          <a:p>
            <a:pPr marL="0" lvl="0" indent="0" algn="l" rtl="0">
              <a:spcBef>
                <a:spcPts val="0"/>
              </a:spcBef>
              <a:spcAft>
                <a:spcPts val="0"/>
              </a:spcAft>
              <a:buNone/>
            </a:pPr>
            <a:r>
              <a:rPr lang="en" sz="1866"/>
              <a:t>Turns out, the </a:t>
            </a:r>
            <a:r>
              <a:rPr lang="en" sz="1866">
                <a:solidFill>
                  <a:schemeClr val="accent1"/>
                </a:solidFill>
              </a:rPr>
              <a:t>built-in OpenCV implementation</a:t>
            </a:r>
            <a:r>
              <a:rPr lang="en" sz="1866"/>
              <a:t> for image rotation (the one we are using as our benchmark) </a:t>
            </a:r>
            <a:r>
              <a:rPr lang="en" sz="1866">
                <a:solidFill>
                  <a:schemeClr val="accent1"/>
                </a:solidFill>
              </a:rPr>
              <a:t>uses multithreading under the hood</a:t>
            </a:r>
            <a:r>
              <a:rPr lang="en" sz="1866"/>
              <a:t>, which explains how it manages to perform consistently well.</a:t>
            </a:r>
            <a:endParaRPr sz="1866"/>
          </a:p>
          <a:p>
            <a:pPr marL="0" lvl="0" indent="0" algn="l" rtl="0">
              <a:spcBef>
                <a:spcPts val="0"/>
              </a:spcBef>
              <a:spcAft>
                <a:spcPts val="0"/>
              </a:spcAft>
              <a:buNone/>
            </a:pPr>
            <a:endParaRPr sz="1866"/>
          </a:p>
          <a:p>
            <a:pPr marL="0" lvl="0" indent="0" algn="l" rtl="0">
              <a:spcBef>
                <a:spcPts val="0"/>
              </a:spcBef>
              <a:spcAft>
                <a:spcPts val="0"/>
              </a:spcAft>
              <a:buNone/>
            </a:pPr>
            <a:r>
              <a:rPr lang="en" sz="1866"/>
              <a:t>This is verified by checking the CPU usage and also tracking the number of subprocess each method spawns in its entire lifespan (confirming the use of multithreading).</a:t>
            </a:r>
            <a:endParaRPr sz="1866"/>
          </a:p>
        </p:txBody>
      </p:sp>
      <p:pic>
        <p:nvPicPr>
          <p:cNvPr id="356" name="Google Shape;356;p48"/>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9"/>
          <p:cNvSpPr txBox="1">
            <a:spLocks noGrp="1"/>
          </p:cNvSpPr>
          <p:nvPr>
            <p:ph type="ctrTitle"/>
          </p:nvPr>
        </p:nvSpPr>
        <p:spPr>
          <a:xfrm>
            <a:off x="415600" y="916300"/>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Analysis</a:t>
            </a:r>
            <a:endParaRPr sz="4266"/>
          </a:p>
        </p:txBody>
      </p:sp>
      <p:sp>
        <p:nvSpPr>
          <p:cNvPr id="364" name="Google Shape;364;p49"/>
          <p:cNvSpPr txBox="1">
            <a:spLocks noGrp="1"/>
          </p:cNvSpPr>
          <p:nvPr>
            <p:ph type="subTitle" idx="1"/>
          </p:nvPr>
        </p:nvSpPr>
        <p:spPr>
          <a:xfrm>
            <a:off x="7742033" y="2689200"/>
            <a:ext cx="4094400" cy="2317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Monitoring the resource usage here, we can see that for a 720p image, the </a:t>
            </a:r>
            <a:r>
              <a:rPr lang="en" sz="1866" b="1"/>
              <a:t>DLR algorithm</a:t>
            </a:r>
            <a:r>
              <a:rPr lang="en" sz="1866"/>
              <a:t> </a:t>
            </a:r>
            <a:r>
              <a:rPr lang="en" sz="1866">
                <a:solidFill>
                  <a:schemeClr val="accent1"/>
                </a:solidFill>
              </a:rPr>
              <a:t>spawns a single process </a:t>
            </a:r>
            <a:r>
              <a:rPr lang="en" sz="1866"/>
              <a:t>(it’s not using multithreading), and is not particularly heavy on the CPU</a:t>
            </a:r>
            <a:endParaRPr sz="1866"/>
          </a:p>
        </p:txBody>
      </p:sp>
      <p:pic>
        <p:nvPicPr>
          <p:cNvPr id="363" name="Google Shape;363;p49"/>
          <p:cNvPicPr preferRelativeResize="0"/>
          <p:nvPr/>
        </p:nvPicPr>
        <p:blipFill>
          <a:blip r:embed="rId3">
            <a:alphaModFix/>
          </a:blip>
          <a:stretch>
            <a:fillRect/>
          </a:stretch>
        </p:blipFill>
        <p:spPr>
          <a:xfrm>
            <a:off x="10214633" y="95600"/>
            <a:ext cx="1813497" cy="665000"/>
          </a:xfrm>
          <a:prstGeom prst="rect">
            <a:avLst/>
          </a:prstGeom>
          <a:noFill/>
          <a:ln>
            <a:noFill/>
          </a:ln>
        </p:spPr>
      </p:pic>
      <p:pic>
        <p:nvPicPr>
          <p:cNvPr id="365" name="Google Shape;365;p49"/>
          <p:cNvPicPr preferRelativeResize="0"/>
          <p:nvPr/>
        </p:nvPicPr>
        <p:blipFill>
          <a:blip r:embed="rId4">
            <a:alphaModFix/>
          </a:blip>
          <a:stretch>
            <a:fillRect/>
          </a:stretch>
        </p:blipFill>
        <p:spPr>
          <a:xfrm>
            <a:off x="415600" y="2141984"/>
            <a:ext cx="7009898" cy="341162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0"/>
          <p:cNvSpPr txBox="1">
            <a:spLocks noGrp="1"/>
          </p:cNvSpPr>
          <p:nvPr>
            <p:ph type="ctrTitle"/>
          </p:nvPr>
        </p:nvSpPr>
        <p:spPr>
          <a:xfrm>
            <a:off x="415600" y="916300"/>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Analysis</a:t>
            </a:r>
            <a:endParaRPr sz="4266"/>
          </a:p>
        </p:txBody>
      </p:sp>
      <p:sp>
        <p:nvSpPr>
          <p:cNvPr id="372" name="Google Shape;372;p50"/>
          <p:cNvSpPr txBox="1">
            <a:spLocks noGrp="1"/>
          </p:cNvSpPr>
          <p:nvPr>
            <p:ph type="subTitle" idx="1"/>
          </p:nvPr>
        </p:nvSpPr>
        <p:spPr>
          <a:xfrm>
            <a:off x="7723433" y="2307800"/>
            <a:ext cx="4094400" cy="3080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Monitoring the resource usage here, we can see that for the same 720p image, the </a:t>
            </a:r>
            <a:r>
              <a:rPr lang="en" sz="1866" b="1"/>
              <a:t>benchmark</a:t>
            </a:r>
            <a:r>
              <a:rPr lang="en" sz="1866"/>
              <a:t> </a:t>
            </a:r>
            <a:r>
              <a:rPr lang="en" sz="1866">
                <a:solidFill>
                  <a:schemeClr val="accent1"/>
                </a:solidFill>
              </a:rPr>
              <a:t>spawns a multiple processes </a:t>
            </a:r>
            <a:r>
              <a:rPr lang="en" sz="1866"/>
              <a:t>(it is using multithreading), and is considerably particularly heavy on the CPU.</a:t>
            </a:r>
            <a:br>
              <a:rPr lang="en" sz="1866"/>
            </a:br>
            <a:br>
              <a:rPr lang="en" sz="1866"/>
            </a:br>
            <a:r>
              <a:rPr lang="en" sz="1866"/>
              <a:t>This also explains the significant performance improvements it gets in larger images.</a:t>
            </a:r>
            <a:endParaRPr sz="1866"/>
          </a:p>
        </p:txBody>
      </p:sp>
      <p:pic>
        <p:nvPicPr>
          <p:cNvPr id="371" name="Google Shape;371;p50"/>
          <p:cNvPicPr preferRelativeResize="0"/>
          <p:nvPr/>
        </p:nvPicPr>
        <p:blipFill>
          <a:blip r:embed="rId3">
            <a:alphaModFix/>
          </a:blip>
          <a:stretch>
            <a:fillRect/>
          </a:stretch>
        </p:blipFill>
        <p:spPr>
          <a:xfrm>
            <a:off x="10214633" y="95600"/>
            <a:ext cx="1813497" cy="665000"/>
          </a:xfrm>
          <a:prstGeom prst="rect">
            <a:avLst/>
          </a:prstGeom>
          <a:noFill/>
          <a:ln>
            <a:noFill/>
          </a:ln>
        </p:spPr>
      </p:pic>
      <p:pic>
        <p:nvPicPr>
          <p:cNvPr id="373" name="Google Shape;373;p50"/>
          <p:cNvPicPr preferRelativeResize="0"/>
          <p:nvPr/>
        </p:nvPicPr>
        <p:blipFill rotWithShape="1">
          <a:blip r:embed="rId4">
            <a:alphaModFix/>
          </a:blip>
          <a:srcRect/>
          <a:stretch/>
        </p:blipFill>
        <p:spPr>
          <a:xfrm>
            <a:off x="415600" y="2141984"/>
            <a:ext cx="7009898" cy="341162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1"/>
          <p:cNvSpPr txBox="1">
            <a:spLocks noGrp="1"/>
          </p:cNvSpPr>
          <p:nvPr>
            <p:ph type="ctrTitle"/>
          </p:nvPr>
        </p:nvSpPr>
        <p:spPr>
          <a:xfrm>
            <a:off x="415600" y="916300"/>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Key Takeaway</a:t>
            </a:r>
            <a:endParaRPr sz="4266"/>
          </a:p>
        </p:txBody>
      </p:sp>
      <p:sp>
        <p:nvSpPr>
          <p:cNvPr id="380" name="Google Shape;380;p51"/>
          <p:cNvSpPr txBox="1">
            <a:spLocks noGrp="1"/>
          </p:cNvSpPr>
          <p:nvPr>
            <p:ph type="subTitle" idx="1"/>
          </p:nvPr>
        </p:nvSpPr>
        <p:spPr>
          <a:xfrm>
            <a:off x="415600" y="2084400"/>
            <a:ext cx="8880400" cy="3545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If we strictly want to compare which algorithm is better, we can use a custom version of the function used for benchmarking - warpAffine(), without any optimization or multithreading.</a:t>
            </a:r>
            <a:endParaRPr sz="1866"/>
          </a:p>
          <a:p>
            <a:pPr marL="0" lvl="0" indent="0" algn="l" rtl="0">
              <a:spcBef>
                <a:spcPts val="0"/>
              </a:spcBef>
              <a:spcAft>
                <a:spcPts val="0"/>
              </a:spcAft>
              <a:buNone/>
            </a:pPr>
            <a:endParaRPr sz="1866"/>
          </a:p>
          <a:p>
            <a:pPr marL="0" lvl="0" indent="0" algn="l" rtl="0">
              <a:spcBef>
                <a:spcPts val="0"/>
              </a:spcBef>
              <a:spcAft>
                <a:spcPts val="0"/>
              </a:spcAft>
              <a:buNone/>
            </a:pPr>
            <a:r>
              <a:rPr lang="en" sz="1866"/>
              <a:t>As far as increasing the performance of DLR itself is concerned, </a:t>
            </a:r>
            <a:r>
              <a:rPr lang="en" sz="1866" i="1"/>
              <a:t>using</a:t>
            </a:r>
            <a:r>
              <a:rPr lang="en" sz="1866"/>
              <a:t> multithreading might be the way to go, since this already is a fairly promising algorithm, which beats a lot of the other algorithms that have been discussed thus far.</a:t>
            </a:r>
            <a:endParaRPr sz="1866"/>
          </a:p>
        </p:txBody>
      </p:sp>
      <p:pic>
        <p:nvPicPr>
          <p:cNvPr id="379" name="Google Shape;379;p51"/>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ctrTitle"/>
          </p:nvPr>
        </p:nvSpPr>
        <p:spPr>
          <a:xfrm>
            <a:off x="415600" y="2803766"/>
            <a:ext cx="11360800" cy="9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66"/>
              <a:t>Implementing a multithreaded approach</a:t>
            </a:r>
            <a:endParaRPr sz="4666"/>
          </a:p>
        </p:txBody>
      </p:sp>
      <p:sp>
        <p:nvSpPr>
          <p:cNvPr id="386" name="Google Shape;386;p52"/>
          <p:cNvSpPr txBox="1">
            <a:spLocks noGrp="1"/>
          </p:cNvSpPr>
          <p:nvPr>
            <p:ph type="subTitle" idx="1"/>
          </p:nvPr>
        </p:nvSpPr>
        <p:spPr>
          <a:xfrm>
            <a:off x="415600" y="3533033"/>
            <a:ext cx="11360800" cy="8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Worklet: 24VI24KIIT</a:t>
            </a:r>
            <a:endParaRPr/>
          </a:p>
        </p:txBody>
      </p:sp>
      <p:sp>
        <p:nvSpPr>
          <p:cNvPr id="388" name="Google Shape;388;p52"/>
          <p:cNvSpPr txBox="1">
            <a:spLocks noGrp="1"/>
          </p:cNvSpPr>
          <p:nvPr>
            <p:ph type="subTitle" idx="4294967295"/>
          </p:nvPr>
        </p:nvSpPr>
        <p:spPr>
          <a:xfrm>
            <a:off x="0" y="6002338"/>
            <a:ext cx="3352800" cy="579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66"/>
              <a:t>Dhrubajyoti Mandal</a:t>
            </a:r>
            <a:endParaRPr sz="2666"/>
          </a:p>
        </p:txBody>
      </p:sp>
      <p:sp>
        <p:nvSpPr>
          <p:cNvPr id="389" name="Google Shape;389;p52"/>
          <p:cNvSpPr txBox="1">
            <a:spLocks noGrp="1"/>
          </p:cNvSpPr>
          <p:nvPr>
            <p:ph type="subTitle" idx="4294967295"/>
          </p:nvPr>
        </p:nvSpPr>
        <p:spPr>
          <a:xfrm>
            <a:off x="8837613" y="6002338"/>
            <a:ext cx="3354387" cy="57943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66"/>
              <a:t>June 28, 2024</a:t>
            </a:r>
            <a:endParaRPr sz="2666"/>
          </a:p>
        </p:txBody>
      </p:sp>
      <p:pic>
        <p:nvPicPr>
          <p:cNvPr id="387" name="Google Shape;387;p52"/>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3"/>
          <p:cNvSpPr txBox="1">
            <a:spLocks noGrp="1"/>
          </p:cNvSpPr>
          <p:nvPr>
            <p:ph type="ctrTitle"/>
          </p:nvPr>
        </p:nvSpPr>
        <p:spPr>
          <a:xfrm>
            <a:off x="415600" y="916300"/>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66"/>
              <a:t>Key Takeaway</a:t>
            </a:r>
            <a:endParaRPr sz="4266"/>
          </a:p>
        </p:txBody>
      </p:sp>
      <p:sp>
        <p:nvSpPr>
          <p:cNvPr id="396" name="Google Shape;396;p53"/>
          <p:cNvSpPr txBox="1">
            <a:spLocks noGrp="1"/>
          </p:cNvSpPr>
          <p:nvPr>
            <p:ph type="subTitle" idx="1"/>
          </p:nvPr>
        </p:nvSpPr>
        <p:spPr>
          <a:xfrm>
            <a:off x="415600" y="2084400"/>
            <a:ext cx="8880400" cy="1181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The hypothesis discussed in the previous section proved to be correct. Implementing a multithreaded approach significantly sped up the loops used for the mapping of rotated images in all benchmarking scenarios.</a:t>
            </a:r>
            <a:endParaRPr sz="1866"/>
          </a:p>
        </p:txBody>
      </p:sp>
      <p:sp>
        <p:nvSpPr>
          <p:cNvPr id="398" name="Google Shape;398;p53"/>
          <p:cNvSpPr txBox="1">
            <a:spLocks noGrp="1"/>
          </p:cNvSpPr>
          <p:nvPr>
            <p:ph type="subTitle" idx="4294967295"/>
          </p:nvPr>
        </p:nvSpPr>
        <p:spPr>
          <a:xfrm>
            <a:off x="10206038" y="3673475"/>
            <a:ext cx="1985962" cy="253365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In this graph, the y axis represents time in seconds, and the x axis represents the nth trial.</a:t>
            </a:r>
            <a:endParaRPr sz="1866"/>
          </a:p>
        </p:txBody>
      </p:sp>
      <p:pic>
        <p:nvPicPr>
          <p:cNvPr id="395" name="Google Shape;395;p53"/>
          <p:cNvPicPr preferRelativeResize="0"/>
          <p:nvPr/>
        </p:nvPicPr>
        <p:blipFill>
          <a:blip r:embed="rId3">
            <a:alphaModFix/>
          </a:blip>
          <a:stretch>
            <a:fillRect/>
          </a:stretch>
        </p:blipFill>
        <p:spPr>
          <a:xfrm>
            <a:off x="10214633" y="95600"/>
            <a:ext cx="1813497" cy="665000"/>
          </a:xfrm>
          <a:prstGeom prst="rect">
            <a:avLst/>
          </a:prstGeom>
          <a:noFill/>
          <a:ln>
            <a:noFill/>
          </a:ln>
        </p:spPr>
      </p:pic>
      <p:pic>
        <p:nvPicPr>
          <p:cNvPr id="397" name="Google Shape;397;p53"/>
          <p:cNvPicPr preferRelativeResize="0"/>
          <p:nvPr/>
        </p:nvPicPr>
        <p:blipFill>
          <a:blip r:embed="rId4">
            <a:alphaModFix/>
          </a:blip>
          <a:stretch>
            <a:fillRect/>
          </a:stretch>
        </p:blipFill>
        <p:spPr>
          <a:xfrm>
            <a:off x="415600" y="3382333"/>
            <a:ext cx="9278898" cy="310526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7"/>
          <p:cNvSpPr txBox="1">
            <a:spLocks noGrp="1"/>
          </p:cNvSpPr>
          <p:nvPr>
            <p:ph type="body" idx="1"/>
          </p:nvPr>
        </p:nvSpPr>
        <p:spPr>
          <a:xfrm>
            <a:off x="2196548" y="526774"/>
            <a:ext cx="9157252" cy="5650189"/>
          </a:xfrm>
          <a:prstGeom prst="rect">
            <a:avLst/>
          </a:prstGeom>
          <a:noFill/>
          <a:ln>
            <a:noFill/>
          </a:ln>
        </p:spPr>
        <p:txBody>
          <a:bodyPr spcFirstLastPara="1" wrap="square" lIns="91425" tIns="45700" rIns="91425" bIns="45700" anchor="ctr" anchorCtr="0">
            <a:noAutofit/>
          </a:bodyPr>
          <a:lstStyle/>
          <a:p>
            <a:pPr marL="0" lvl="0" indent="0" algn="ctr">
              <a:spcBef>
                <a:spcPts val="0"/>
              </a:spcBef>
              <a:buClr>
                <a:schemeClr val="accent1"/>
              </a:buClr>
              <a:buSzPts val="13800"/>
              <a:buNone/>
            </a:pPr>
            <a:r>
              <a:rPr lang="en-IN" sz="6000" dirty="0">
                <a:solidFill>
                  <a:schemeClr val="accent1"/>
                </a:solidFill>
                <a:latin typeface="Cambria" panose="02040503050406030204" pitchFamily="18" charset="0"/>
                <a:ea typeface="Cambria" panose="02040503050406030204" pitchFamily="18" charset="0"/>
                <a:cs typeface="Arial" panose="020B0604020202020204" pitchFamily="34" charset="0"/>
                <a:sym typeface="Pinyon Script"/>
              </a:rPr>
              <a:t>Comparison between DLR and Warp Affine</a:t>
            </a:r>
            <a:endParaRPr sz="6000" dirty="0">
              <a:solidFill>
                <a:schemeClr val="accent1"/>
              </a:solidFill>
              <a:latin typeface="Cambria" panose="02040503050406030204" pitchFamily="18" charset="0"/>
              <a:ea typeface="Cambria" panose="02040503050406030204" pitchFamily="18" charset="0"/>
              <a:cs typeface="Arial" panose="020B0604020202020204" pitchFamily="34" charset="0"/>
              <a:sym typeface="Pinyon Script"/>
            </a:endParaRPr>
          </a:p>
        </p:txBody>
      </p:sp>
      <p:sp>
        <p:nvSpPr>
          <p:cNvPr id="222" name="Google Shape;222;p7"/>
          <p:cNvSpPr/>
          <p:nvPr/>
        </p:nvSpPr>
        <p:spPr>
          <a:xfrm>
            <a:off x="764740" y="-24610"/>
            <a:ext cx="984547" cy="688261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3" name="Google Shape;223;p7"/>
          <p:cNvSpPr/>
          <p:nvPr/>
        </p:nvSpPr>
        <p:spPr>
          <a:xfrm>
            <a:off x="0" y="0"/>
            <a:ext cx="616225" cy="6857999"/>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581786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6" name="Google Shape;216;p6"/>
          <p:cNvSpPr txBox="1"/>
          <p:nvPr/>
        </p:nvSpPr>
        <p:spPr>
          <a:xfrm>
            <a:off x="451635" y="1592831"/>
            <a:ext cx="5644365" cy="5109061"/>
          </a:xfrm>
          <a:prstGeom prst="rect">
            <a:avLst/>
          </a:prstGeom>
          <a:noFill/>
          <a:ln>
            <a:noFill/>
          </a:ln>
        </p:spPr>
        <p:txBody>
          <a:bodyPr spcFirstLastPara="1" wrap="square" lIns="91425" tIns="91425" rIns="91425" bIns="91425" anchor="t" anchorCtr="0">
            <a:spAutoFit/>
          </a:bodyPr>
          <a:lstStyle/>
          <a:p>
            <a:r>
              <a:rPr lang="en-IN" sz="1600" b="1" dirty="0">
                <a:solidFill>
                  <a:schemeClr val="tx1"/>
                </a:solidFill>
              </a:rPr>
              <a:t>User defined Functions </a:t>
            </a:r>
            <a:r>
              <a:rPr lang="en-IN" sz="1600" dirty="0">
                <a:solidFill>
                  <a:schemeClr val="tx1"/>
                </a:solidFill>
              </a:rPr>
              <a:t>(</a:t>
            </a:r>
            <a:r>
              <a:rPr lang="en-IN" sz="1600" dirty="0" err="1">
                <a:solidFill>
                  <a:schemeClr val="tx1"/>
                </a:solidFill>
              </a:rPr>
              <a:t>affine_transform</a:t>
            </a:r>
            <a:r>
              <a:rPr lang="en-IN" sz="1600" dirty="0">
                <a:solidFill>
                  <a:schemeClr val="tx1"/>
                </a:solidFill>
              </a:rPr>
              <a:t>): </a:t>
            </a:r>
          </a:p>
          <a:p>
            <a:endParaRPr lang="en-IN" sz="1600" dirty="0">
              <a:solidFill>
                <a:schemeClr val="tx1"/>
              </a:solidFill>
            </a:endParaRPr>
          </a:p>
          <a:p>
            <a:r>
              <a:rPr lang="en-IN" sz="1600" dirty="0">
                <a:solidFill>
                  <a:schemeClr val="tx1"/>
                </a:solidFill>
              </a:rPr>
              <a:t>Parameters:-  </a:t>
            </a:r>
          </a:p>
          <a:p>
            <a:r>
              <a:rPr lang="en-IN" sz="1600" dirty="0">
                <a:solidFill>
                  <a:schemeClr val="tx1"/>
                </a:solidFill>
              </a:rPr>
              <a:t>(org_</a:t>
            </a:r>
            <a:r>
              <a:rPr lang="en-US" sz="1600" dirty="0" err="1">
                <a:solidFill>
                  <a:schemeClr val="tx1"/>
                </a:solidFill>
              </a:rPr>
              <a:t>img</a:t>
            </a:r>
            <a:r>
              <a:rPr lang="en-US" sz="1600" dirty="0">
                <a:solidFill>
                  <a:schemeClr val="tx1"/>
                </a:solidFill>
              </a:rPr>
              <a:t>, </a:t>
            </a:r>
            <a:r>
              <a:rPr lang="en-US" sz="1600" dirty="0" err="1">
                <a:solidFill>
                  <a:schemeClr val="tx1"/>
                </a:solidFill>
              </a:rPr>
              <a:t>rotated_img</a:t>
            </a:r>
            <a:r>
              <a:rPr lang="en-US" sz="1600" dirty="0">
                <a:solidFill>
                  <a:schemeClr val="tx1"/>
                </a:solidFill>
              </a:rPr>
              <a:t>, </a:t>
            </a:r>
            <a:r>
              <a:rPr lang="en-US" sz="1600" dirty="0" err="1">
                <a:solidFill>
                  <a:schemeClr val="tx1"/>
                </a:solidFill>
              </a:rPr>
              <a:t>rotation_mat</a:t>
            </a:r>
            <a:r>
              <a:rPr lang="en-IN" sz="1600" dirty="0">
                <a:solidFill>
                  <a:schemeClr val="tx1"/>
                </a:solidFill>
              </a:rPr>
              <a:t>)</a:t>
            </a:r>
          </a:p>
          <a:p>
            <a:endParaRPr lang="en-IN" sz="1600" dirty="0">
              <a:solidFill>
                <a:schemeClr val="tx1"/>
              </a:solidFill>
            </a:endParaRPr>
          </a:p>
          <a:p>
            <a:r>
              <a:rPr lang="en-US" sz="1600" dirty="0">
                <a:solidFill>
                  <a:schemeClr val="tx1"/>
                </a:solidFill>
              </a:rPr>
              <a:t>Sample Output:</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r>
              <a:rPr lang="en-US" sz="1600" dirty="0">
                <a:solidFill>
                  <a:schemeClr val="tx1"/>
                </a:solidFill>
              </a:rPr>
              <a:t>Original dimensions: 256×256 pixels</a:t>
            </a:r>
          </a:p>
          <a:p>
            <a:r>
              <a:rPr lang="en-US" sz="1600" dirty="0">
                <a:solidFill>
                  <a:schemeClr val="tx1"/>
                </a:solidFill>
              </a:rPr>
              <a:t>Image dimensions: 256×256 pixels</a:t>
            </a:r>
          </a:p>
          <a:p>
            <a:endParaRPr lang="en-US" sz="1600" dirty="0">
              <a:solidFill>
                <a:schemeClr val="tx1"/>
              </a:solidFill>
            </a:endParaRPr>
          </a:p>
          <a:p>
            <a:endParaRPr lang="en-US" sz="1600" dirty="0">
              <a:solidFill>
                <a:schemeClr val="tx1"/>
              </a:solidFil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11" name="Google Shape;212;p6">
            <a:extLst>
              <a:ext uri="{FF2B5EF4-FFF2-40B4-BE49-F238E27FC236}">
                <a16:creationId xmlns:a16="http://schemas.microsoft.com/office/drawing/2014/main" id="{D7BBE322-4235-4E04-BB8B-E67155DBF09E}"/>
              </a:ext>
            </a:extLst>
          </p:cNvPr>
          <p:cNvSpPr txBox="1"/>
          <p:nvPr/>
        </p:nvSpPr>
        <p:spPr>
          <a:xfrm>
            <a:off x="381899" y="-52253"/>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Comparison between user defined function and inbuild function</a:t>
            </a:r>
          </a:p>
        </p:txBody>
      </p:sp>
      <p:sp>
        <p:nvSpPr>
          <p:cNvPr id="9" name="Google Shape;216;p6">
            <a:extLst>
              <a:ext uri="{FF2B5EF4-FFF2-40B4-BE49-F238E27FC236}">
                <a16:creationId xmlns:a16="http://schemas.microsoft.com/office/drawing/2014/main" id="{74AF8926-380E-4645-BA8D-0FAA87D0AFAC}"/>
              </a:ext>
            </a:extLst>
          </p:cNvPr>
          <p:cNvSpPr txBox="1"/>
          <p:nvPr/>
        </p:nvSpPr>
        <p:spPr>
          <a:xfrm>
            <a:off x="6096000" y="1592832"/>
            <a:ext cx="5644365" cy="5109061"/>
          </a:xfrm>
          <a:prstGeom prst="rect">
            <a:avLst/>
          </a:prstGeom>
          <a:noFill/>
          <a:ln>
            <a:noFill/>
          </a:ln>
        </p:spPr>
        <p:txBody>
          <a:bodyPr spcFirstLastPara="1" wrap="square" lIns="91425" tIns="91425" rIns="91425" bIns="91425" anchor="t" anchorCtr="0">
            <a:spAutoFit/>
          </a:bodyPr>
          <a:lstStyle/>
          <a:p>
            <a:r>
              <a:rPr lang="en-IN" sz="1600" b="1" dirty="0">
                <a:solidFill>
                  <a:schemeClr val="tx1"/>
                </a:solidFill>
              </a:rPr>
              <a:t>In-built Functions </a:t>
            </a:r>
            <a:r>
              <a:rPr lang="en-IN" sz="1600" dirty="0">
                <a:solidFill>
                  <a:schemeClr val="tx1"/>
                </a:solidFill>
              </a:rPr>
              <a:t>(warpAffine): </a:t>
            </a:r>
          </a:p>
          <a:p>
            <a:endParaRPr lang="en-IN" sz="1600" dirty="0">
              <a:solidFill>
                <a:schemeClr val="tx1"/>
              </a:solidFill>
            </a:endParaRPr>
          </a:p>
          <a:p>
            <a:r>
              <a:rPr lang="en-IN" sz="1600" dirty="0">
                <a:solidFill>
                  <a:schemeClr val="tx1"/>
                </a:solidFill>
              </a:rPr>
              <a:t>Parameters:- </a:t>
            </a:r>
          </a:p>
          <a:p>
            <a:r>
              <a:rPr lang="en-IN" sz="1600" dirty="0">
                <a:solidFill>
                  <a:schemeClr val="tx1"/>
                </a:solidFill>
              </a:rPr>
              <a:t>(org_</a:t>
            </a:r>
            <a:r>
              <a:rPr lang="en-US" sz="1600" dirty="0" err="1">
                <a:solidFill>
                  <a:schemeClr val="tx1"/>
                </a:solidFill>
              </a:rPr>
              <a:t>img</a:t>
            </a:r>
            <a:r>
              <a:rPr lang="en-US" sz="1600" dirty="0">
                <a:solidFill>
                  <a:schemeClr val="tx1"/>
                </a:solidFill>
              </a:rPr>
              <a:t>, </a:t>
            </a:r>
            <a:r>
              <a:rPr lang="en-US" sz="1600" dirty="0" err="1">
                <a:solidFill>
                  <a:schemeClr val="tx1"/>
                </a:solidFill>
              </a:rPr>
              <a:t>rotated_img</a:t>
            </a:r>
            <a:r>
              <a:rPr lang="en-US" sz="1600" dirty="0">
                <a:solidFill>
                  <a:schemeClr val="tx1"/>
                </a:solidFill>
              </a:rPr>
              <a:t>, </a:t>
            </a:r>
            <a:r>
              <a:rPr lang="en-US" sz="1600" dirty="0" err="1">
                <a:solidFill>
                  <a:schemeClr val="tx1"/>
                </a:solidFill>
              </a:rPr>
              <a:t>rotation_mat</a:t>
            </a:r>
            <a:r>
              <a:rPr lang="en-US" sz="1600" dirty="0">
                <a:solidFill>
                  <a:schemeClr val="tx1"/>
                </a:solidFill>
              </a:rPr>
              <a:t>, </a:t>
            </a:r>
            <a:r>
              <a:rPr lang="en-US" sz="1600" dirty="0" err="1">
                <a:solidFill>
                  <a:schemeClr val="tx1"/>
                </a:solidFill>
              </a:rPr>
              <a:t>bbox.size</a:t>
            </a:r>
            <a:r>
              <a:rPr lang="en-US" sz="1600" dirty="0">
                <a:solidFill>
                  <a:schemeClr val="tx1"/>
                </a:solidFill>
              </a:rPr>
              <a:t>()</a:t>
            </a:r>
            <a:r>
              <a:rPr lang="en-IN" sz="1600" dirty="0">
                <a:solidFill>
                  <a:schemeClr val="tx1"/>
                </a:solidFill>
              </a:rPr>
              <a:t>)</a:t>
            </a:r>
          </a:p>
          <a:p>
            <a:endParaRPr lang="en-IN" sz="1600" dirty="0">
              <a:solidFill>
                <a:schemeClr val="tx1"/>
              </a:solidFill>
            </a:endParaRPr>
          </a:p>
          <a:p>
            <a:r>
              <a:rPr lang="en-US" sz="1600" dirty="0">
                <a:solidFill>
                  <a:schemeClr val="tx1"/>
                </a:solidFill>
              </a:rPr>
              <a:t>Sample Output: </a:t>
            </a:r>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US" sz="1600" dirty="0">
              <a:solidFill>
                <a:schemeClr val="tx1"/>
              </a:solidFill>
            </a:endParaRPr>
          </a:p>
          <a:p>
            <a:r>
              <a:rPr lang="en-US" sz="1600" dirty="0">
                <a:solidFill>
                  <a:schemeClr val="tx1"/>
                </a:solidFill>
              </a:rPr>
              <a:t>Original dimensions: 256×256 pixels</a:t>
            </a:r>
            <a:endParaRPr lang="en-IN" sz="1600" dirty="0">
              <a:solidFill>
                <a:schemeClr val="tx1"/>
              </a:solidFill>
            </a:endParaRPr>
          </a:p>
          <a:p>
            <a:r>
              <a:rPr lang="en-IN" sz="1600" dirty="0">
                <a:solidFill>
                  <a:schemeClr val="tx1"/>
                </a:solidFill>
              </a:rPr>
              <a:t>Image dimensions: 362×362 pixels</a:t>
            </a:r>
          </a:p>
          <a:p>
            <a:endParaRPr lang="en-US" sz="1600" dirty="0">
              <a:solidFill>
                <a:schemeClr val="tx1"/>
              </a:solidFill>
            </a:endParaRPr>
          </a:p>
          <a:p>
            <a:endParaRPr lang="en-US" sz="1600" dirty="0">
              <a:solidFill>
                <a:schemeClr val="tx1"/>
              </a:solidFill>
            </a:endParaRPr>
          </a:p>
        </p:txBody>
      </p:sp>
      <p:pic>
        <p:nvPicPr>
          <p:cNvPr id="3" name="Picture 2">
            <a:extLst>
              <a:ext uri="{FF2B5EF4-FFF2-40B4-BE49-F238E27FC236}">
                <a16:creationId xmlns:a16="http://schemas.microsoft.com/office/drawing/2014/main" id="{7EC79BC7-D3FB-4FF7-B397-E4A17D958771}"/>
              </a:ext>
            </a:extLst>
          </p:cNvPr>
          <p:cNvPicPr>
            <a:picLocks noChangeAspect="1"/>
          </p:cNvPicPr>
          <p:nvPr/>
        </p:nvPicPr>
        <p:blipFill>
          <a:blip r:embed="rId4"/>
          <a:stretch>
            <a:fillRect/>
          </a:stretch>
        </p:blipFill>
        <p:spPr>
          <a:xfrm>
            <a:off x="2249828" y="2928161"/>
            <a:ext cx="2438400" cy="2438400"/>
          </a:xfrm>
          <a:prstGeom prst="rect">
            <a:avLst/>
          </a:prstGeom>
        </p:spPr>
      </p:pic>
      <p:pic>
        <p:nvPicPr>
          <p:cNvPr id="6" name="Picture 5">
            <a:extLst>
              <a:ext uri="{FF2B5EF4-FFF2-40B4-BE49-F238E27FC236}">
                <a16:creationId xmlns:a16="http://schemas.microsoft.com/office/drawing/2014/main" id="{1B09CCBB-D7D7-40A6-ACD4-366DB8186959}"/>
              </a:ext>
            </a:extLst>
          </p:cNvPr>
          <p:cNvPicPr>
            <a:picLocks noChangeAspect="1"/>
          </p:cNvPicPr>
          <p:nvPr/>
        </p:nvPicPr>
        <p:blipFill>
          <a:blip r:embed="rId5"/>
          <a:stretch>
            <a:fillRect/>
          </a:stretch>
        </p:blipFill>
        <p:spPr>
          <a:xfrm>
            <a:off x="7894193" y="2928162"/>
            <a:ext cx="2438400" cy="2438400"/>
          </a:xfrm>
          <a:prstGeom prst="rect">
            <a:avLst/>
          </a:prstGeom>
        </p:spPr>
      </p:pic>
      <p:sp>
        <p:nvSpPr>
          <p:cNvPr id="12" name="Google Shape;127;p20">
            <a:extLst>
              <a:ext uri="{FF2B5EF4-FFF2-40B4-BE49-F238E27FC236}">
                <a16:creationId xmlns:a16="http://schemas.microsoft.com/office/drawing/2014/main" id="{5FB6139C-EC11-48D0-BCF9-2D202CC52C4E}"/>
              </a:ext>
            </a:extLst>
          </p:cNvPr>
          <p:cNvSpPr txBox="1">
            <a:spLocks/>
          </p:cNvSpPr>
          <p:nvPr/>
        </p:nvSpPr>
        <p:spPr>
          <a:xfrm>
            <a:off x="8837613" y="6002338"/>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May 31, 2024</a:t>
            </a:r>
          </a:p>
        </p:txBody>
      </p:sp>
      <p:sp>
        <p:nvSpPr>
          <p:cNvPr id="13" name="Google Shape;99;p17">
            <a:extLst>
              <a:ext uri="{FF2B5EF4-FFF2-40B4-BE49-F238E27FC236}">
                <a16:creationId xmlns:a16="http://schemas.microsoft.com/office/drawing/2014/main" id="{AB7A1DAE-B7FF-436F-B194-1C91B42270D5}"/>
              </a:ext>
            </a:extLst>
          </p:cNvPr>
          <p:cNvSpPr txBox="1">
            <a:spLocks/>
          </p:cNvSpPr>
          <p:nvPr/>
        </p:nvSpPr>
        <p:spPr>
          <a:xfrm>
            <a:off x="1589" y="627856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a:t>Sourav Parida</a:t>
            </a:r>
          </a:p>
        </p:txBody>
      </p:sp>
    </p:spTree>
    <p:extLst>
      <p:ext uri="{BB962C8B-B14F-4D97-AF65-F5344CB8AC3E}">
        <p14:creationId xmlns:p14="http://schemas.microsoft.com/office/powerpoint/2010/main" val="1139656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a:t>
            </a:r>
            <a:r>
              <a:rPr lang="en-US" sz="3200" b="1" dirty="0" err="1">
                <a:solidFill>
                  <a:schemeClr val="dk1"/>
                </a:solidFill>
              </a:rPr>
              <a:t>Bresenham</a:t>
            </a:r>
            <a:r>
              <a:rPr lang="en-US" sz="3200" b="1" dirty="0">
                <a:solidFill>
                  <a:schemeClr val="dk1"/>
                </a:solidFill>
              </a:rPr>
              <a:t> line algorithm</a:t>
            </a:r>
          </a:p>
        </p:txBody>
      </p:sp>
      <p:sp>
        <p:nvSpPr>
          <p:cNvPr id="3" name="Rectangle 2">
            <a:extLst>
              <a:ext uri="{FF2B5EF4-FFF2-40B4-BE49-F238E27FC236}">
                <a16:creationId xmlns:a16="http://schemas.microsoft.com/office/drawing/2014/main" id="{A7245B4F-8507-41AF-9C7D-95E4547DFAB8}"/>
              </a:ext>
            </a:extLst>
          </p:cNvPr>
          <p:cNvSpPr/>
          <p:nvPr/>
        </p:nvSpPr>
        <p:spPr>
          <a:xfrm>
            <a:off x="242887" y="1841707"/>
            <a:ext cx="6096000" cy="3754874"/>
          </a:xfrm>
          <a:prstGeom prst="rect">
            <a:avLst/>
          </a:prstGeom>
        </p:spPr>
        <p:txBody>
          <a:bodyPr>
            <a:spAutoFit/>
          </a:bodyPr>
          <a:lstStyle/>
          <a:p>
            <a:r>
              <a:rPr lang="en-IN" dirty="0">
                <a:solidFill>
                  <a:schemeClr val="tx1">
                    <a:lumMod val="85000"/>
                  </a:schemeClr>
                </a:solidFill>
              </a:rPr>
              <a:t>cv::Mat </a:t>
            </a:r>
            <a:r>
              <a:rPr lang="en-IN" dirty="0" err="1">
                <a:solidFill>
                  <a:schemeClr val="tx1">
                    <a:lumMod val="85000"/>
                  </a:schemeClr>
                </a:solidFill>
              </a:rPr>
              <a:t>rotateImage</a:t>
            </a:r>
            <a:r>
              <a:rPr lang="en-IN" dirty="0">
                <a:solidFill>
                  <a:schemeClr val="tx1">
                    <a:lumMod val="85000"/>
                  </a:schemeClr>
                </a:solidFill>
              </a:rPr>
              <a:t>(</a:t>
            </a:r>
            <a:r>
              <a:rPr lang="en-IN" dirty="0" err="1">
                <a:solidFill>
                  <a:schemeClr val="tx1">
                    <a:lumMod val="85000"/>
                  </a:schemeClr>
                </a:solidFill>
              </a:rPr>
              <a:t>const</a:t>
            </a:r>
            <a:r>
              <a:rPr lang="en-IN" dirty="0">
                <a:solidFill>
                  <a:schemeClr val="tx1">
                    <a:lumMod val="85000"/>
                  </a:schemeClr>
                </a:solidFill>
              </a:rPr>
              <a:t> cv::Mat&amp; image, double angle) {</a:t>
            </a:r>
          </a:p>
          <a:p>
            <a:r>
              <a:rPr lang="en-IN" dirty="0">
                <a:solidFill>
                  <a:schemeClr val="tx1">
                    <a:lumMod val="85000"/>
                  </a:schemeClr>
                </a:solidFill>
              </a:rPr>
              <a:t>    int h = </a:t>
            </a:r>
            <a:r>
              <a:rPr lang="en-IN" dirty="0" err="1">
                <a:solidFill>
                  <a:schemeClr val="tx1">
                    <a:lumMod val="85000"/>
                  </a:schemeClr>
                </a:solidFill>
              </a:rPr>
              <a:t>image.rows</a:t>
            </a:r>
            <a:r>
              <a:rPr lang="en-IN" dirty="0">
                <a:solidFill>
                  <a:schemeClr val="tx1">
                    <a:lumMod val="85000"/>
                  </a:schemeClr>
                </a:solidFill>
              </a:rPr>
              <a:t>;</a:t>
            </a:r>
          </a:p>
          <a:p>
            <a:r>
              <a:rPr lang="en-IN" dirty="0">
                <a:solidFill>
                  <a:schemeClr val="tx1">
                    <a:lumMod val="85000"/>
                  </a:schemeClr>
                </a:solidFill>
              </a:rPr>
              <a:t>    int w = </a:t>
            </a:r>
            <a:r>
              <a:rPr lang="en-IN" dirty="0" err="1">
                <a:solidFill>
                  <a:schemeClr val="tx1">
                    <a:lumMod val="85000"/>
                  </a:schemeClr>
                </a:solidFill>
              </a:rPr>
              <a:t>image.cols</a:t>
            </a:r>
            <a:r>
              <a:rPr lang="en-IN" dirty="0">
                <a:solidFill>
                  <a:schemeClr val="tx1">
                    <a:lumMod val="85000"/>
                  </a:schemeClr>
                </a:solidFill>
              </a:rPr>
              <a:t>;</a:t>
            </a:r>
          </a:p>
          <a:p>
            <a:r>
              <a:rPr lang="en-IN" dirty="0">
                <a:solidFill>
                  <a:schemeClr val="tx1">
                    <a:lumMod val="85000"/>
                  </a:schemeClr>
                </a:solidFill>
              </a:rPr>
              <a:t>    double dc = std::cos(angle * CV_PI / 180.0);</a:t>
            </a:r>
          </a:p>
          <a:p>
            <a:r>
              <a:rPr lang="en-IN" dirty="0">
                <a:solidFill>
                  <a:schemeClr val="tx1">
                    <a:lumMod val="85000"/>
                  </a:schemeClr>
                </a:solidFill>
              </a:rPr>
              <a:t>    double ds = std::sin(angle * CV_PI / 180.0);</a:t>
            </a:r>
          </a:p>
          <a:p>
            <a:endParaRPr lang="en-IN" dirty="0">
              <a:solidFill>
                <a:schemeClr val="tx1">
                  <a:lumMod val="85000"/>
                </a:schemeClr>
              </a:solidFill>
            </a:endParaRPr>
          </a:p>
          <a:p>
            <a:r>
              <a:rPr lang="en-IN" dirty="0">
                <a:solidFill>
                  <a:schemeClr val="tx1">
                    <a:lumMod val="85000"/>
                  </a:schemeClr>
                </a:solidFill>
              </a:rPr>
              <a:t>    // Calculate dimensions of the new image</a:t>
            </a:r>
          </a:p>
          <a:p>
            <a:r>
              <a:rPr lang="en-IN" dirty="0">
                <a:solidFill>
                  <a:schemeClr val="tx1">
                    <a:lumMod val="85000"/>
                  </a:schemeClr>
                </a:solidFill>
              </a:rPr>
              <a:t>    int </a:t>
            </a:r>
            <a:r>
              <a:rPr lang="en-IN" dirty="0" err="1">
                <a:solidFill>
                  <a:schemeClr val="tx1">
                    <a:lumMod val="85000"/>
                  </a:schemeClr>
                </a:solidFill>
              </a:rPr>
              <a:t>h_new</a:t>
            </a:r>
            <a:r>
              <a:rPr lang="en-IN" dirty="0">
                <a:solidFill>
                  <a:schemeClr val="tx1">
                    <a:lumMod val="85000"/>
                  </a:schemeClr>
                </a:solidFill>
              </a:rPr>
              <a:t> = </a:t>
            </a:r>
            <a:r>
              <a:rPr lang="en-IN" dirty="0" err="1">
                <a:solidFill>
                  <a:schemeClr val="tx1">
                    <a:lumMod val="85000"/>
                  </a:schemeClr>
                </a:solidFill>
              </a:rPr>
              <a:t>static_cast</a:t>
            </a:r>
            <a:r>
              <a:rPr lang="en-IN" dirty="0">
                <a:solidFill>
                  <a:schemeClr val="tx1">
                    <a:lumMod val="85000"/>
                  </a:schemeClr>
                </a:solidFill>
              </a:rPr>
              <a:t>&lt;int&gt;(std::abs(h * dc) + std::abs(w * ds));</a:t>
            </a:r>
          </a:p>
          <a:p>
            <a:r>
              <a:rPr lang="en-IN" dirty="0">
                <a:solidFill>
                  <a:schemeClr val="tx1">
                    <a:lumMod val="85000"/>
                  </a:schemeClr>
                </a:solidFill>
              </a:rPr>
              <a:t>    int </a:t>
            </a:r>
            <a:r>
              <a:rPr lang="en-IN" dirty="0" err="1">
                <a:solidFill>
                  <a:schemeClr val="tx1">
                    <a:lumMod val="85000"/>
                  </a:schemeClr>
                </a:solidFill>
              </a:rPr>
              <a:t>w_new</a:t>
            </a:r>
            <a:r>
              <a:rPr lang="en-IN" dirty="0">
                <a:solidFill>
                  <a:schemeClr val="tx1">
                    <a:lumMod val="85000"/>
                  </a:schemeClr>
                </a:solidFill>
              </a:rPr>
              <a:t> = </a:t>
            </a:r>
            <a:r>
              <a:rPr lang="en-IN" dirty="0" err="1">
                <a:solidFill>
                  <a:schemeClr val="tx1">
                    <a:lumMod val="85000"/>
                  </a:schemeClr>
                </a:solidFill>
              </a:rPr>
              <a:t>static_cast</a:t>
            </a:r>
            <a:r>
              <a:rPr lang="en-IN" dirty="0">
                <a:solidFill>
                  <a:schemeClr val="tx1">
                    <a:lumMod val="85000"/>
                  </a:schemeClr>
                </a:solidFill>
              </a:rPr>
              <a:t>&lt;int&gt;(std::abs(h * ds) + std::abs(w * dc));</a:t>
            </a:r>
          </a:p>
          <a:p>
            <a:endParaRPr lang="en-IN" dirty="0">
              <a:solidFill>
                <a:schemeClr val="tx1">
                  <a:lumMod val="85000"/>
                </a:schemeClr>
              </a:solidFill>
            </a:endParaRPr>
          </a:p>
          <a:p>
            <a:r>
              <a:rPr lang="en-IN" dirty="0">
                <a:solidFill>
                  <a:schemeClr val="tx1">
                    <a:lumMod val="85000"/>
                  </a:schemeClr>
                </a:solidFill>
              </a:rPr>
              <a:t>    cv::Mat </a:t>
            </a:r>
            <a:r>
              <a:rPr lang="en-IN" dirty="0" err="1">
                <a:solidFill>
                  <a:schemeClr val="tx1">
                    <a:lumMod val="85000"/>
                  </a:schemeClr>
                </a:solidFill>
              </a:rPr>
              <a:t>rotatedImage</a:t>
            </a:r>
            <a:r>
              <a:rPr lang="en-IN" dirty="0">
                <a:solidFill>
                  <a:schemeClr val="tx1">
                    <a:lumMod val="85000"/>
                  </a:schemeClr>
                </a:solidFill>
              </a:rPr>
              <a:t> = cv::Mat::zeros(</a:t>
            </a:r>
            <a:r>
              <a:rPr lang="en-IN" dirty="0" err="1">
                <a:solidFill>
                  <a:schemeClr val="tx1">
                    <a:lumMod val="85000"/>
                  </a:schemeClr>
                </a:solidFill>
              </a:rPr>
              <a:t>h_new</a:t>
            </a:r>
            <a:r>
              <a:rPr lang="en-IN" dirty="0">
                <a:solidFill>
                  <a:schemeClr val="tx1">
                    <a:lumMod val="85000"/>
                  </a:schemeClr>
                </a:solidFill>
              </a:rPr>
              <a:t>, </a:t>
            </a:r>
            <a:r>
              <a:rPr lang="en-IN" dirty="0" err="1">
                <a:solidFill>
                  <a:schemeClr val="tx1">
                    <a:lumMod val="85000"/>
                  </a:schemeClr>
                </a:solidFill>
              </a:rPr>
              <a:t>w_new</a:t>
            </a:r>
            <a:r>
              <a:rPr lang="en-IN" dirty="0">
                <a:solidFill>
                  <a:schemeClr val="tx1">
                    <a:lumMod val="85000"/>
                  </a:schemeClr>
                </a:solidFill>
              </a:rPr>
              <a:t>, </a:t>
            </a:r>
            <a:r>
              <a:rPr lang="en-IN" dirty="0" err="1">
                <a:solidFill>
                  <a:schemeClr val="tx1">
                    <a:lumMod val="85000"/>
                  </a:schemeClr>
                </a:solidFill>
              </a:rPr>
              <a:t>image.type</a:t>
            </a:r>
            <a:r>
              <a:rPr lang="en-IN" dirty="0">
                <a:solidFill>
                  <a:schemeClr val="tx1">
                    <a:lumMod val="85000"/>
                  </a:schemeClr>
                </a:solidFill>
              </a:rPr>
              <a:t>());</a:t>
            </a:r>
          </a:p>
          <a:p>
            <a:endParaRPr lang="en-IN" dirty="0">
              <a:solidFill>
                <a:schemeClr val="tx1">
                  <a:lumMod val="85000"/>
                </a:schemeClr>
              </a:solidFill>
            </a:endParaRPr>
          </a:p>
          <a:p>
            <a:r>
              <a:rPr lang="en-IN" dirty="0">
                <a:solidFill>
                  <a:schemeClr val="tx1">
                    <a:lumMod val="85000"/>
                  </a:schemeClr>
                </a:solidFill>
              </a:rPr>
              <a:t>    int cx = w / 2;</a:t>
            </a:r>
          </a:p>
          <a:p>
            <a:r>
              <a:rPr lang="en-IN" dirty="0">
                <a:solidFill>
                  <a:schemeClr val="tx1">
                    <a:lumMod val="85000"/>
                  </a:schemeClr>
                </a:solidFill>
              </a:rPr>
              <a:t>    int cy = h / 2;</a:t>
            </a:r>
          </a:p>
          <a:p>
            <a:r>
              <a:rPr lang="en-IN" dirty="0">
                <a:solidFill>
                  <a:schemeClr val="tx1">
                    <a:lumMod val="85000"/>
                  </a:schemeClr>
                </a:solidFill>
              </a:rPr>
              <a:t>    int </a:t>
            </a:r>
            <a:r>
              <a:rPr lang="en-IN" dirty="0" err="1">
                <a:solidFill>
                  <a:schemeClr val="tx1">
                    <a:lumMod val="85000"/>
                  </a:schemeClr>
                </a:solidFill>
              </a:rPr>
              <a:t>cx_new</a:t>
            </a:r>
            <a:r>
              <a:rPr lang="en-IN" dirty="0">
                <a:solidFill>
                  <a:schemeClr val="tx1">
                    <a:lumMod val="85000"/>
                  </a:schemeClr>
                </a:solidFill>
              </a:rPr>
              <a:t> = </a:t>
            </a:r>
            <a:r>
              <a:rPr lang="en-IN" dirty="0" err="1">
                <a:solidFill>
                  <a:schemeClr val="tx1">
                    <a:lumMod val="85000"/>
                  </a:schemeClr>
                </a:solidFill>
              </a:rPr>
              <a:t>w_new</a:t>
            </a:r>
            <a:r>
              <a:rPr lang="en-IN" dirty="0">
                <a:solidFill>
                  <a:schemeClr val="tx1">
                    <a:lumMod val="85000"/>
                  </a:schemeClr>
                </a:solidFill>
              </a:rPr>
              <a:t> / 2;</a:t>
            </a:r>
          </a:p>
          <a:p>
            <a:r>
              <a:rPr lang="en-IN" dirty="0">
                <a:solidFill>
                  <a:schemeClr val="tx1">
                    <a:lumMod val="85000"/>
                  </a:schemeClr>
                </a:solidFill>
              </a:rPr>
              <a:t>    int </a:t>
            </a:r>
            <a:r>
              <a:rPr lang="en-IN" dirty="0" err="1">
                <a:solidFill>
                  <a:schemeClr val="tx1">
                    <a:lumMod val="85000"/>
                  </a:schemeClr>
                </a:solidFill>
              </a:rPr>
              <a:t>cy_new</a:t>
            </a:r>
            <a:r>
              <a:rPr lang="en-IN" dirty="0">
                <a:solidFill>
                  <a:schemeClr val="tx1">
                    <a:lumMod val="85000"/>
                  </a:schemeClr>
                </a:solidFill>
              </a:rPr>
              <a:t> = </a:t>
            </a:r>
            <a:r>
              <a:rPr lang="en-IN" dirty="0" err="1">
                <a:solidFill>
                  <a:schemeClr val="tx1">
                    <a:lumMod val="85000"/>
                  </a:schemeClr>
                </a:solidFill>
              </a:rPr>
              <a:t>h_new</a:t>
            </a:r>
            <a:r>
              <a:rPr lang="en-IN" dirty="0">
                <a:solidFill>
                  <a:schemeClr val="tx1">
                    <a:lumMod val="85000"/>
                  </a:schemeClr>
                </a:solidFill>
              </a:rPr>
              <a:t> / 2;</a:t>
            </a:r>
          </a:p>
          <a:p>
            <a:endParaRPr lang="en-IN" dirty="0">
              <a:solidFill>
                <a:schemeClr val="tx1">
                  <a:lumMod val="85000"/>
                </a:schemeClr>
              </a:solidFill>
            </a:endParaRPr>
          </a:p>
        </p:txBody>
      </p:sp>
      <p:sp>
        <p:nvSpPr>
          <p:cNvPr id="4" name="Rectangle 3">
            <a:extLst>
              <a:ext uri="{FF2B5EF4-FFF2-40B4-BE49-F238E27FC236}">
                <a16:creationId xmlns:a16="http://schemas.microsoft.com/office/drawing/2014/main" id="{3A8B13C8-BF03-4790-95EC-7A5A9728B265}"/>
              </a:ext>
            </a:extLst>
          </p:cNvPr>
          <p:cNvSpPr/>
          <p:nvPr/>
        </p:nvSpPr>
        <p:spPr>
          <a:xfrm>
            <a:off x="6338887" y="1841707"/>
            <a:ext cx="5853113" cy="3970318"/>
          </a:xfrm>
          <a:prstGeom prst="rect">
            <a:avLst/>
          </a:prstGeom>
        </p:spPr>
        <p:txBody>
          <a:bodyPr wrap="square">
            <a:spAutoFit/>
          </a:bodyPr>
          <a:lstStyle/>
          <a:p>
            <a:r>
              <a:rPr lang="en-IN" dirty="0">
                <a:solidFill>
                  <a:schemeClr val="tx1">
                    <a:lumMod val="85000"/>
                  </a:schemeClr>
                </a:solidFill>
              </a:rPr>
              <a:t>    for (int y = 0; y &lt; h; ++y) {</a:t>
            </a:r>
          </a:p>
          <a:p>
            <a:r>
              <a:rPr lang="en-IN" dirty="0">
                <a:solidFill>
                  <a:schemeClr val="tx1">
                    <a:lumMod val="85000"/>
                  </a:schemeClr>
                </a:solidFill>
              </a:rPr>
              <a:t>        auto line = </a:t>
            </a:r>
            <a:r>
              <a:rPr lang="en-IN" dirty="0" err="1">
                <a:solidFill>
                  <a:schemeClr val="tx1">
                    <a:lumMod val="85000"/>
                  </a:schemeClr>
                </a:solidFill>
              </a:rPr>
              <a:t>bresenhamLine</a:t>
            </a:r>
            <a:r>
              <a:rPr lang="en-IN" dirty="0">
                <a:solidFill>
                  <a:schemeClr val="tx1">
                    <a:lumMod val="85000"/>
                  </a:schemeClr>
                </a:solidFill>
              </a:rPr>
              <a:t>(0, y, w - 1, y); // Get points of the line using </a:t>
            </a:r>
            <a:r>
              <a:rPr lang="en-IN" dirty="0" err="1">
                <a:solidFill>
                  <a:schemeClr val="tx1">
                    <a:lumMod val="85000"/>
                  </a:schemeClr>
                </a:solidFill>
              </a:rPr>
              <a:t>Bresenham's</a:t>
            </a:r>
            <a:r>
              <a:rPr lang="en-IN" dirty="0">
                <a:solidFill>
                  <a:schemeClr val="tx1">
                    <a:lumMod val="85000"/>
                  </a:schemeClr>
                </a:solidFill>
              </a:rPr>
              <a:t> algorithm</a:t>
            </a:r>
          </a:p>
          <a:p>
            <a:r>
              <a:rPr lang="en-IN" dirty="0">
                <a:solidFill>
                  <a:schemeClr val="tx1">
                    <a:lumMod val="85000"/>
                  </a:schemeClr>
                </a:solidFill>
              </a:rPr>
              <a:t>        for (</a:t>
            </a:r>
            <a:r>
              <a:rPr lang="en-IN" dirty="0" err="1">
                <a:solidFill>
                  <a:schemeClr val="tx1">
                    <a:lumMod val="85000"/>
                  </a:schemeClr>
                </a:solidFill>
              </a:rPr>
              <a:t>const</a:t>
            </a:r>
            <a:r>
              <a:rPr lang="en-IN" dirty="0">
                <a:solidFill>
                  <a:schemeClr val="tx1">
                    <a:lumMod val="85000"/>
                  </a:schemeClr>
                </a:solidFill>
              </a:rPr>
              <a:t> auto&amp; point : line) {</a:t>
            </a:r>
          </a:p>
          <a:p>
            <a:r>
              <a:rPr lang="en-IN" dirty="0">
                <a:solidFill>
                  <a:schemeClr val="tx1">
                    <a:lumMod val="85000"/>
                  </a:schemeClr>
                </a:solidFill>
              </a:rPr>
              <a:t>            int x = </a:t>
            </a:r>
            <a:r>
              <a:rPr lang="en-IN" dirty="0" err="1">
                <a:solidFill>
                  <a:schemeClr val="tx1">
                    <a:lumMod val="85000"/>
                  </a:schemeClr>
                </a:solidFill>
              </a:rPr>
              <a:t>point.x</a:t>
            </a:r>
            <a:r>
              <a:rPr lang="en-IN" dirty="0">
                <a:solidFill>
                  <a:schemeClr val="tx1">
                    <a:lumMod val="85000"/>
                  </a:schemeClr>
                </a:solidFill>
              </a:rPr>
              <a:t>;</a:t>
            </a:r>
          </a:p>
          <a:p>
            <a:r>
              <a:rPr lang="en-IN" dirty="0">
                <a:solidFill>
                  <a:schemeClr val="tx1">
                    <a:lumMod val="85000"/>
                  </a:schemeClr>
                </a:solidFill>
              </a:rPr>
              <a:t>            int y = </a:t>
            </a:r>
            <a:r>
              <a:rPr lang="en-IN" dirty="0" err="1">
                <a:solidFill>
                  <a:schemeClr val="tx1">
                    <a:lumMod val="85000"/>
                  </a:schemeClr>
                </a:solidFill>
              </a:rPr>
              <a:t>point.y</a:t>
            </a:r>
            <a:r>
              <a:rPr lang="en-IN" dirty="0">
                <a:solidFill>
                  <a:schemeClr val="tx1">
                    <a:lumMod val="85000"/>
                  </a:schemeClr>
                </a:solidFill>
              </a:rPr>
              <a:t>;</a:t>
            </a:r>
          </a:p>
          <a:p>
            <a:r>
              <a:rPr lang="en-IN" dirty="0">
                <a:solidFill>
                  <a:schemeClr val="tx1">
                    <a:lumMod val="85000"/>
                  </a:schemeClr>
                </a:solidFill>
              </a:rPr>
              <a:t>            int </a:t>
            </a:r>
            <a:r>
              <a:rPr lang="en-IN" dirty="0" err="1">
                <a:solidFill>
                  <a:schemeClr val="tx1">
                    <a:lumMod val="85000"/>
                  </a:schemeClr>
                </a:solidFill>
              </a:rPr>
              <a:t>x_new</a:t>
            </a:r>
            <a:r>
              <a:rPr lang="en-IN" dirty="0">
                <a:solidFill>
                  <a:schemeClr val="tx1">
                    <a:lumMod val="85000"/>
                  </a:schemeClr>
                </a:solidFill>
              </a:rPr>
              <a:t> = </a:t>
            </a:r>
            <a:r>
              <a:rPr lang="en-IN" dirty="0" err="1">
                <a:solidFill>
                  <a:schemeClr val="tx1">
                    <a:lumMod val="85000"/>
                  </a:schemeClr>
                </a:solidFill>
              </a:rPr>
              <a:t>static_cast</a:t>
            </a:r>
            <a:r>
              <a:rPr lang="en-IN" dirty="0">
                <a:solidFill>
                  <a:schemeClr val="tx1">
                    <a:lumMod val="85000"/>
                  </a:schemeClr>
                </a:solidFill>
              </a:rPr>
              <a:t>&lt;int&gt;((x - cx) * dc - (y - cy) * ds + </a:t>
            </a:r>
            <a:r>
              <a:rPr lang="en-IN" dirty="0" err="1">
                <a:solidFill>
                  <a:schemeClr val="tx1">
                    <a:lumMod val="85000"/>
                  </a:schemeClr>
                </a:solidFill>
              </a:rPr>
              <a:t>cx_new</a:t>
            </a:r>
            <a:r>
              <a:rPr lang="en-IN" dirty="0">
                <a:solidFill>
                  <a:schemeClr val="tx1">
                    <a:lumMod val="85000"/>
                  </a:schemeClr>
                </a:solidFill>
              </a:rPr>
              <a:t>);</a:t>
            </a:r>
          </a:p>
          <a:p>
            <a:r>
              <a:rPr lang="en-IN" dirty="0">
                <a:solidFill>
                  <a:schemeClr val="tx1">
                    <a:lumMod val="85000"/>
                  </a:schemeClr>
                </a:solidFill>
              </a:rPr>
              <a:t>            int </a:t>
            </a:r>
            <a:r>
              <a:rPr lang="en-IN" dirty="0" err="1">
                <a:solidFill>
                  <a:schemeClr val="tx1">
                    <a:lumMod val="85000"/>
                  </a:schemeClr>
                </a:solidFill>
              </a:rPr>
              <a:t>y_new</a:t>
            </a:r>
            <a:r>
              <a:rPr lang="en-IN" dirty="0">
                <a:solidFill>
                  <a:schemeClr val="tx1">
                    <a:lumMod val="85000"/>
                  </a:schemeClr>
                </a:solidFill>
              </a:rPr>
              <a:t> = </a:t>
            </a:r>
            <a:r>
              <a:rPr lang="en-IN" dirty="0" err="1">
                <a:solidFill>
                  <a:schemeClr val="tx1">
                    <a:lumMod val="85000"/>
                  </a:schemeClr>
                </a:solidFill>
              </a:rPr>
              <a:t>static_cast</a:t>
            </a:r>
            <a:r>
              <a:rPr lang="en-IN" dirty="0">
                <a:solidFill>
                  <a:schemeClr val="tx1">
                    <a:lumMod val="85000"/>
                  </a:schemeClr>
                </a:solidFill>
              </a:rPr>
              <a:t>&lt;int&gt;((x - cx) * ds + (y - cy) * dc + </a:t>
            </a:r>
            <a:r>
              <a:rPr lang="en-IN" dirty="0" err="1">
                <a:solidFill>
                  <a:schemeClr val="tx1">
                    <a:lumMod val="85000"/>
                  </a:schemeClr>
                </a:solidFill>
              </a:rPr>
              <a:t>cy_new</a:t>
            </a:r>
            <a:r>
              <a:rPr lang="en-IN" dirty="0">
                <a:solidFill>
                  <a:schemeClr val="tx1">
                    <a:lumMod val="85000"/>
                  </a:schemeClr>
                </a:solidFill>
              </a:rPr>
              <a:t>);</a:t>
            </a:r>
          </a:p>
          <a:p>
            <a:endParaRPr lang="en-IN" dirty="0">
              <a:solidFill>
                <a:schemeClr val="tx1">
                  <a:lumMod val="85000"/>
                </a:schemeClr>
              </a:solidFill>
            </a:endParaRPr>
          </a:p>
          <a:p>
            <a:r>
              <a:rPr lang="en-IN" dirty="0">
                <a:solidFill>
                  <a:schemeClr val="tx1">
                    <a:lumMod val="85000"/>
                  </a:schemeClr>
                </a:solidFill>
              </a:rPr>
              <a:t>            if (</a:t>
            </a:r>
            <a:r>
              <a:rPr lang="en-IN" dirty="0" err="1">
                <a:solidFill>
                  <a:schemeClr val="tx1">
                    <a:lumMod val="85000"/>
                  </a:schemeClr>
                </a:solidFill>
              </a:rPr>
              <a:t>x_new</a:t>
            </a:r>
            <a:r>
              <a:rPr lang="en-IN" dirty="0">
                <a:solidFill>
                  <a:schemeClr val="tx1">
                    <a:lumMod val="85000"/>
                  </a:schemeClr>
                </a:solidFill>
              </a:rPr>
              <a:t> &gt;= 0 &amp;&amp; </a:t>
            </a:r>
            <a:r>
              <a:rPr lang="en-IN" dirty="0" err="1">
                <a:solidFill>
                  <a:schemeClr val="tx1">
                    <a:lumMod val="85000"/>
                  </a:schemeClr>
                </a:solidFill>
              </a:rPr>
              <a:t>x_new</a:t>
            </a:r>
            <a:r>
              <a:rPr lang="en-IN" dirty="0">
                <a:solidFill>
                  <a:schemeClr val="tx1">
                    <a:lumMod val="85000"/>
                  </a:schemeClr>
                </a:solidFill>
              </a:rPr>
              <a:t> &lt; </a:t>
            </a:r>
            <a:r>
              <a:rPr lang="en-IN" dirty="0" err="1">
                <a:solidFill>
                  <a:schemeClr val="tx1">
                    <a:lumMod val="85000"/>
                  </a:schemeClr>
                </a:solidFill>
              </a:rPr>
              <a:t>w_new</a:t>
            </a:r>
            <a:r>
              <a:rPr lang="en-IN" dirty="0">
                <a:solidFill>
                  <a:schemeClr val="tx1">
                    <a:lumMod val="85000"/>
                  </a:schemeClr>
                </a:solidFill>
              </a:rPr>
              <a:t> &amp;&amp; </a:t>
            </a:r>
            <a:r>
              <a:rPr lang="en-IN" dirty="0" err="1">
                <a:solidFill>
                  <a:schemeClr val="tx1">
                    <a:lumMod val="85000"/>
                  </a:schemeClr>
                </a:solidFill>
              </a:rPr>
              <a:t>y_new</a:t>
            </a:r>
            <a:r>
              <a:rPr lang="en-IN" dirty="0">
                <a:solidFill>
                  <a:schemeClr val="tx1">
                    <a:lumMod val="85000"/>
                  </a:schemeClr>
                </a:solidFill>
              </a:rPr>
              <a:t> &gt;= 0 &amp;&amp; </a:t>
            </a:r>
            <a:r>
              <a:rPr lang="en-IN" dirty="0" err="1">
                <a:solidFill>
                  <a:schemeClr val="tx1">
                    <a:lumMod val="85000"/>
                  </a:schemeClr>
                </a:solidFill>
              </a:rPr>
              <a:t>y_new</a:t>
            </a:r>
            <a:r>
              <a:rPr lang="en-IN" dirty="0">
                <a:solidFill>
                  <a:schemeClr val="tx1">
                    <a:lumMod val="85000"/>
                  </a:schemeClr>
                </a:solidFill>
              </a:rPr>
              <a:t> &lt; </a:t>
            </a:r>
            <a:r>
              <a:rPr lang="en-IN" dirty="0" err="1">
                <a:solidFill>
                  <a:schemeClr val="tx1">
                    <a:lumMod val="85000"/>
                  </a:schemeClr>
                </a:solidFill>
              </a:rPr>
              <a:t>h_new</a:t>
            </a:r>
            <a:r>
              <a:rPr lang="en-IN" dirty="0">
                <a:solidFill>
                  <a:schemeClr val="tx1">
                    <a:lumMod val="85000"/>
                  </a:schemeClr>
                </a:solidFill>
              </a:rPr>
              <a:t>) {</a:t>
            </a:r>
          </a:p>
          <a:p>
            <a:r>
              <a:rPr lang="en-IN" dirty="0">
                <a:solidFill>
                  <a:schemeClr val="tx1">
                    <a:lumMod val="85000"/>
                  </a:schemeClr>
                </a:solidFill>
              </a:rPr>
              <a:t>                rotatedImage.at&lt;cv::Vec3b&gt;(</a:t>
            </a:r>
            <a:r>
              <a:rPr lang="en-IN" dirty="0" err="1">
                <a:solidFill>
                  <a:schemeClr val="tx1">
                    <a:lumMod val="85000"/>
                  </a:schemeClr>
                </a:solidFill>
              </a:rPr>
              <a:t>y_new</a:t>
            </a:r>
            <a:r>
              <a:rPr lang="en-IN" dirty="0">
                <a:solidFill>
                  <a:schemeClr val="tx1">
                    <a:lumMod val="85000"/>
                  </a:schemeClr>
                </a:solidFill>
              </a:rPr>
              <a:t>, </a:t>
            </a:r>
            <a:r>
              <a:rPr lang="en-IN" dirty="0" err="1">
                <a:solidFill>
                  <a:schemeClr val="tx1">
                    <a:lumMod val="85000"/>
                  </a:schemeClr>
                </a:solidFill>
              </a:rPr>
              <a:t>x_new</a:t>
            </a:r>
            <a:r>
              <a:rPr lang="en-IN" dirty="0">
                <a:solidFill>
                  <a:schemeClr val="tx1">
                    <a:lumMod val="85000"/>
                  </a:schemeClr>
                </a:solidFill>
              </a:rPr>
              <a:t>) = image.at&lt;cv::Vec3b&gt;(y, x);</a:t>
            </a:r>
          </a:p>
          <a:p>
            <a:r>
              <a:rPr lang="en-IN" dirty="0">
                <a:solidFill>
                  <a:schemeClr val="tx1">
                    <a:lumMod val="85000"/>
                  </a:schemeClr>
                </a:solidFill>
              </a:rPr>
              <a:t>            }</a:t>
            </a:r>
          </a:p>
          <a:p>
            <a:r>
              <a:rPr lang="en-IN" dirty="0">
                <a:solidFill>
                  <a:schemeClr val="tx1">
                    <a:lumMod val="85000"/>
                  </a:schemeClr>
                </a:solidFill>
              </a:rPr>
              <a:t>        }</a:t>
            </a:r>
          </a:p>
          <a:p>
            <a:r>
              <a:rPr lang="en-IN" dirty="0">
                <a:solidFill>
                  <a:schemeClr val="tx1">
                    <a:lumMod val="85000"/>
                  </a:schemeClr>
                </a:solidFill>
              </a:rPr>
              <a:t>    }</a:t>
            </a:r>
          </a:p>
        </p:txBody>
      </p:sp>
    </p:spTree>
    <p:extLst>
      <p:ext uri="{BB962C8B-B14F-4D97-AF65-F5344CB8AC3E}">
        <p14:creationId xmlns:p14="http://schemas.microsoft.com/office/powerpoint/2010/main" val="3163038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12" name="Google Shape;212;p6">
            <a:extLst>
              <a:ext uri="{FF2B5EF4-FFF2-40B4-BE49-F238E27FC236}">
                <a16:creationId xmlns:a16="http://schemas.microsoft.com/office/drawing/2014/main" id="{0A714DC8-BCE8-4184-A90B-90EE3BB69217}"/>
              </a:ext>
            </a:extLst>
          </p:cNvPr>
          <p:cNvSpPr txBox="1"/>
          <p:nvPr/>
        </p:nvSpPr>
        <p:spPr>
          <a:xfrm>
            <a:off x="429426" y="41366"/>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Warp Affine</a:t>
            </a:r>
          </a:p>
        </p:txBody>
      </p:sp>
      <p:sp>
        <p:nvSpPr>
          <p:cNvPr id="3" name="Rectangle 2">
            <a:extLst>
              <a:ext uri="{FF2B5EF4-FFF2-40B4-BE49-F238E27FC236}">
                <a16:creationId xmlns:a16="http://schemas.microsoft.com/office/drawing/2014/main" id="{A7245B4F-8507-41AF-9C7D-95E4547DFAB8}"/>
              </a:ext>
            </a:extLst>
          </p:cNvPr>
          <p:cNvSpPr/>
          <p:nvPr/>
        </p:nvSpPr>
        <p:spPr>
          <a:xfrm>
            <a:off x="423861" y="1382286"/>
            <a:ext cx="5672139" cy="4616648"/>
          </a:xfrm>
          <a:prstGeom prst="rect">
            <a:avLst/>
          </a:prstGeom>
        </p:spPr>
        <p:txBody>
          <a:bodyPr wrap="square">
            <a:spAutoFit/>
          </a:bodyPr>
          <a:lstStyle/>
          <a:p>
            <a:r>
              <a:rPr lang="en-US" dirty="0">
                <a:solidFill>
                  <a:schemeClr val="tx1">
                    <a:lumMod val="85000"/>
                  </a:schemeClr>
                </a:solidFill>
              </a:rPr>
              <a:t>Load Input Image: Load the input image using OpenCV’s </a:t>
            </a:r>
            <a:r>
              <a:rPr lang="en-US" dirty="0" err="1">
                <a:solidFill>
                  <a:schemeClr val="tx1">
                    <a:lumMod val="85000"/>
                  </a:schemeClr>
                </a:solidFill>
              </a:rPr>
              <a:t>imread</a:t>
            </a:r>
            <a:r>
              <a:rPr lang="en-US" dirty="0">
                <a:solidFill>
                  <a:schemeClr val="tx1">
                    <a:lumMod val="85000"/>
                  </a:schemeClr>
                </a:solidFill>
              </a:rPr>
              <a:t> function. Check if the image data is loaded successfully.</a:t>
            </a:r>
          </a:p>
          <a:p>
            <a:endParaRPr lang="en-US" dirty="0">
              <a:solidFill>
                <a:schemeClr val="tx1">
                  <a:lumMod val="85000"/>
                </a:schemeClr>
              </a:solidFill>
            </a:endParaRPr>
          </a:p>
          <a:p>
            <a:r>
              <a:rPr lang="en-US" dirty="0">
                <a:solidFill>
                  <a:schemeClr val="tx1">
                    <a:lumMod val="85000"/>
                  </a:schemeClr>
                </a:solidFill>
              </a:rPr>
              <a:t>Set Rotation Angle and Center: Define the rotation angle.</a:t>
            </a:r>
          </a:p>
          <a:p>
            <a:r>
              <a:rPr lang="en-US" dirty="0">
                <a:solidFill>
                  <a:schemeClr val="tx1">
                    <a:lumMod val="85000"/>
                  </a:schemeClr>
                </a:solidFill>
              </a:rPr>
              <a:t>Calculate the center of the image.</a:t>
            </a:r>
          </a:p>
          <a:p>
            <a:endParaRPr lang="en-US" dirty="0">
              <a:solidFill>
                <a:schemeClr val="tx1">
                  <a:lumMod val="85000"/>
                </a:schemeClr>
              </a:solidFill>
            </a:endParaRPr>
          </a:p>
          <a:p>
            <a:r>
              <a:rPr lang="en-US" dirty="0">
                <a:solidFill>
                  <a:schemeClr val="tx1">
                    <a:lumMod val="85000"/>
                  </a:schemeClr>
                </a:solidFill>
              </a:rPr>
              <a:t>Calculate Rotation Matrix: Use OpenCV’s getRotationMatrix2D to get the rotation matrix.</a:t>
            </a:r>
          </a:p>
          <a:p>
            <a:endParaRPr lang="en-US" dirty="0">
              <a:solidFill>
                <a:schemeClr val="tx1">
                  <a:lumMod val="85000"/>
                </a:schemeClr>
              </a:solidFill>
            </a:endParaRPr>
          </a:p>
          <a:p>
            <a:r>
              <a:rPr lang="en-US" dirty="0">
                <a:solidFill>
                  <a:schemeClr val="tx1">
                    <a:lumMod val="85000"/>
                  </a:schemeClr>
                </a:solidFill>
              </a:rPr>
              <a:t>Calculate Bounding Box for Rotated Image: Use OpenCV’s </a:t>
            </a:r>
            <a:r>
              <a:rPr lang="en-US" dirty="0" err="1">
                <a:solidFill>
                  <a:schemeClr val="tx1">
                    <a:lumMod val="85000"/>
                  </a:schemeClr>
                </a:solidFill>
              </a:rPr>
              <a:t>RotatedRect</a:t>
            </a:r>
            <a:r>
              <a:rPr lang="en-US" dirty="0">
                <a:solidFill>
                  <a:schemeClr val="tx1">
                    <a:lumMod val="85000"/>
                  </a:schemeClr>
                </a:solidFill>
              </a:rPr>
              <a:t> to calculate the size of the bounding box that can contain the rotated image.</a:t>
            </a:r>
          </a:p>
          <a:p>
            <a:endParaRPr lang="en-US" dirty="0">
              <a:solidFill>
                <a:schemeClr val="tx1">
                  <a:lumMod val="85000"/>
                </a:schemeClr>
              </a:solidFill>
            </a:endParaRPr>
          </a:p>
          <a:p>
            <a:r>
              <a:rPr lang="en-US" dirty="0">
                <a:solidFill>
                  <a:schemeClr val="tx1">
                    <a:lumMod val="85000"/>
                  </a:schemeClr>
                </a:solidFill>
              </a:rPr>
              <a:t>Adjust the Transformation Matrix: Adjust the rotation matrix to account for the translation required to keep the image centered.</a:t>
            </a:r>
          </a:p>
          <a:p>
            <a:endParaRPr lang="en-US" dirty="0">
              <a:solidFill>
                <a:schemeClr val="tx1">
                  <a:lumMod val="85000"/>
                </a:schemeClr>
              </a:solidFill>
            </a:endParaRPr>
          </a:p>
          <a:p>
            <a:r>
              <a:rPr lang="en-US" dirty="0">
                <a:solidFill>
                  <a:schemeClr val="tx1">
                    <a:lumMod val="85000"/>
                  </a:schemeClr>
                </a:solidFill>
              </a:rPr>
              <a:t>Perform the Affine Transformation (Rotation):Use OpenCV’s </a:t>
            </a:r>
            <a:r>
              <a:rPr lang="en-US" dirty="0" err="1">
                <a:solidFill>
                  <a:schemeClr val="tx1">
                    <a:lumMod val="85000"/>
                  </a:schemeClr>
                </a:solidFill>
              </a:rPr>
              <a:t>warpAffine</a:t>
            </a:r>
            <a:r>
              <a:rPr lang="en-US" dirty="0">
                <a:solidFill>
                  <a:schemeClr val="tx1">
                    <a:lumMod val="85000"/>
                  </a:schemeClr>
                </a:solidFill>
              </a:rPr>
              <a:t> to perform the rotation with bilinear interpolation.</a:t>
            </a:r>
          </a:p>
          <a:p>
            <a:endParaRPr lang="en-US" dirty="0">
              <a:solidFill>
                <a:schemeClr val="tx1">
                  <a:lumMod val="85000"/>
                </a:schemeClr>
              </a:solidFill>
            </a:endParaRPr>
          </a:p>
          <a:p>
            <a:r>
              <a:rPr lang="en-US" dirty="0">
                <a:solidFill>
                  <a:schemeClr val="tx1">
                    <a:lumMod val="85000"/>
                  </a:schemeClr>
                </a:solidFill>
              </a:rPr>
              <a:t>Save the Rotated Image: Save the rotated image using OpenCV’s </a:t>
            </a:r>
            <a:r>
              <a:rPr lang="en-US" dirty="0" err="1">
                <a:solidFill>
                  <a:schemeClr val="tx1">
                    <a:lumMod val="85000"/>
                  </a:schemeClr>
                </a:solidFill>
              </a:rPr>
              <a:t>imwrite</a:t>
            </a:r>
            <a:r>
              <a:rPr lang="en-US" dirty="0">
                <a:solidFill>
                  <a:schemeClr val="tx1">
                    <a:lumMod val="85000"/>
                  </a:schemeClr>
                </a:solidFill>
              </a:rPr>
              <a:t> function.</a:t>
            </a:r>
          </a:p>
        </p:txBody>
      </p:sp>
      <p:sp>
        <p:nvSpPr>
          <p:cNvPr id="11" name="Rectangle 10">
            <a:extLst>
              <a:ext uri="{FF2B5EF4-FFF2-40B4-BE49-F238E27FC236}">
                <a16:creationId xmlns:a16="http://schemas.microsoft.com/office/drawing/2014/main" id="{7E41E587-FFE1-47D0-90C6-42C44FD8B0BE}"/>
              </a:ext>
            </a:extLst>
          </p:cNvPr>
          <p:cNvSpPr/>
          <p:nvPr/>
        </p:nvSpPr>
        <p:spPr>
          <a:xfrm>
            <a:off x="6096000" y="3167390"/>
            <a:ext cx="5471040" cy="523220"/>
          </a:xfrm>
          <a:prstGeom prst="rect">
            <a:avLst/>
          </a:prstGeom>
        </p:spPr>
        <p:txBody>
          <a:bodyPr wrap="square">
            <a:spAutoFit/>
          </a:bodyPr>
          <a:lstStyle/>
          <a:p>
            <a:r>
              <a:rPr lang="en-US" dirty="0">
                <a:solidFill>
                  <a:schemeClr val="tx1">
                    <a:lumMod val="85000"/>
                  </a:schemeClr>
                </a:solidFill>
              </a:rPr>
              <a:t>Limitation : It uses floating point multiplications in the loops so it takes more time. </a:t>
            </a:r>
          </a:p>
        </p:txBody>
      </p:sp>
      <p:sp>
        <p:nvSpPr>
          <p:cNvPr id="9" name="Google Shape;185;p27">
            <a:extLst>
              <a:ext uri="{FF2B5EF4-FFF2-40B4-BE49-F238E27FC236}">
                <a16:creationId xmlns:a16="http://schemas.microsoft.com/office/drawing/2014/main" id="{11EC8C70-968F-4490-807C-BDF922463DEC}"/>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July 04, 2024</a:t>
            </a:r>
          </a:p>
        </p:txBody>
      </p:sp>
      <p:sp>
        <p:nvSpPr>
          <p:cNvPr id="10" name="Google Shape;99;p17">
            <a:extLst>
              <a:ext uri="{FF2B5EF4-FFF2-40B4-BE49-F238E27FC236}">
                <a16:creationId xmlns:a16="http://schemas.microsoft.com/office/drawing/2014/main" id="{CDD84EED-07D1-449C-956E-C4313FF36473}"/>
              </a:ext>
            </a:extLst>
          </p:cNvPr>
          <p:cNvSpPr txBox="1">
            <a:spLocks/>
          </p:cNvSpPr>
          <p:nvPr/>
        </p:nvSpPr>
        <p:spPr>
          <a:xfrm>
            <a:off x="1801026" y="6201551"/>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a:t>Sourav Parida</a:t>
            </a:r>
          </a:p>
        </p:txBody>
      </p:sp>
    </p:spTree>
    <p:extLst>
      <p:ext uri="{BB962C8B-B14F-4D97-AF65-F5344CB8AC3E}">
        <p14:creationId xmlns:p14="http://schemas.microsoft.com/office/powerpoint/2010/main" val="403995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6"/>
          <p:cNvSpPr/>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3" name="Google Shape;213;p6"/>
          <p:cNvSpPr/>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12" name="Google Shape;212;p6">
            <a:extLst>
              <a:ext uri="{FF2B5EF4-FFF2-40B4-BE49-F238E27FC236}">
                <a16:creationId xmlns:a16="http://schemas.microsoft.com/office/drawing/2014/main" id="{0A714DC8-BCE8-4184-A90B-90EE3BB69217}"/>
              </a:ext>
            </a:extLst>
          </p:cNvPr>
          <p:cNvSpPr txBox="1"/>
          <p:nvPr/>
        </p:nvSpPr>
        <p:spPr>
          <a:xfrm>
            <a:off x="429426" y="287587"/>
            <a:ext cx="9402182" cy="584735"/>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Implementation of  Image Rotation Using DLR</a:t>
            </a:r>
          </a:p>
        </p:txBody>
      </p:sp>
      <p:sp>
        <p:nvSpPr>
          <p:cNvPr id="3" name="Rectangle 2">
            <a:extLst>
              <a:ext uri="{FF2B5EF4-FFF2-40B4-BE49-F238E27FC236}">
                <a16:creationId xmlns:a16="http://schemas.microsoft.com/office/drawing/2014/main" id="{A7245B4F-8507-41AF-9C7D-95E4547DFAB8}"/>
              </a:ext>
            </a:extLst>
          </p:cNvPr>
          <p:cNvSpPr/>
          <p:nvPr/>
        </p:nvSpPr>
        <p:spPr>
          <a:xfrm>
            <a:off x="242886" y="1841707"/>
            <a:ext cx="6272213" cy="4616648"/>
          </a:xfrm>
          <a:prstGeom prst="rect">
            <a:avLst/>
          </a:prstGeom>
        </p:spPr>
        <p:txBody>
          <a:bodyPr wrap="square">
            <a:spAutoFit/>
          </a:bodyPr>
          <a:lstStyle/>
          <a:p>
            <a:r>
              <a:rPr lang="en-US" dirty="0">
                <a:solidFill>
                  <a:schemeClr val="tx1">
                    <a:lumMod val="85000"/>
                  </a:schemeClr>
                </a:solidFill>
              </a:rPr>
              <a:t>Compute Rotation Parameters: Normalize the rotation angle to the range [0, 360) degrees. Convert the angle to radians.</a:t>
            </a:r>
          </a:p>
          <a:p>
            <a:r>
              <a:rPr lang="en-US" dirty="0">
                <a:solidFill>
                  <a:schemeClr val="tx1">
                    <a:lumMod val="85000"/>
                  </a:schemeClr>
                </a:solidFill>
              </a:rPr>
              <a:t>Compute trigonometric values (</a:t>
            </a:r>
            <a:r>
              <a:rPr lang="en-US" dirty="0" err="1">
                <a:solidFill>
                  <a:schemeClr val="tx1">
                    <a:lumMod val="85000"/>
                  </a:schemeClr>
                </a:solidFill>
              </a:rPr>
              <a:t>sin_alpha</a:t>
            </a:r>
            <a:r>
              <a:rPr lang="en-US" dirty="0">
                <a:solidFill>
                  <a:schemeClr val="tx1">
                    <a:lumMod val="85000"/>
                  </a:schemeClr>
                </a:solidFill>
              </a:rPr>
              <a:t>, </a:t>
            </a:r>
            <a:r>
              <a:rPr lang="en-US" dirty="0" err="1">
                <a:solidFill>
                  <a:schemeClr val="tx1">
                    <a:lumMod val="85000"/>
                  </a:schemeClr>
                </a:solidFill>
              </a:rPr>
              <a:t>cos_alpha</a:t>
            </a:r>
            <a:r>
              <a:rPr lang="en-US" dirty="0">
                <a:solidFill>
                  <a:schemeClr val="tx1">
                    <a:lumMod val="85000"/>
                  </a:schemeClr>
                </a:solidFill>
              </a:rPr>
              <a:t>, </a:t>
            </a:r>
            <a:r>
              <a:rPr lang="en-US" dirty="0" err="1">
                <a:solidFill>
                  <a:schemeClr val="tx1">
                    <a:lumMod val="85000"/>
                  </a:schemeClr>
                </a:solidFill>
              </a:rPr>
              <a:t>tan_alpha</a:t>
            </a:r>
            <a:r>
              <a:rPr lang="en-US" dirty="0">
                <a:solidFill>
                  <a:schemeClr val="tx1">
                    <a:lumMod val="85000"/>
                  </a:schemeClr>
                </a:solidFill>
              </a:rPr>
              <a:t>, </a:t>
            </a:r>
            <a:r>
              <a:rPr lang="en-US" dirty="0" err="1">
                <a:solidFill>
                  <a:schemeClr val="tx1">
                    <a:lumMod val="85000"/>
                  </a:schemeClr>
                </a:solidFill>
              </a:rPr>
              <a:t>tan_alpha</a:t>
            </a:r>
            <a:r>
              <a:rPr lang="en-US" dirty="0">
                <a:solidFill>
                  <a:schemeClr val="tx1">
                    <a:lumMod val="85000"/>
                  </a:schemeClr>
                </a:solidFill>
              </a:rPr>
              <a:t>_).</a:t>
            </a:r>
          </a:p>
          <a:p>
            <a:endParaRPr lang="en-US" dirty="0">
              <a:solidFill>
                <a:schemeClr val="tx1">
                  <a:lumMod val="85000"/>
                </a:schemeClr>
              </a:solidFill>
            </a:endParaRPr>
          </a:p>
          <a:p>
            <a:r>
              <a:rPr lang="en-US" dirty="0">
                <a:solidFill>
                  <a:schemeClr val="tx1">
                    <a:lumMod val="85000"/>
                  </a:schemeClr>
                </a:solidFill>
              </a:rPr>
              <a:t>Calculate Output Image Size: Determine the dimensions of the rotated image matrix (</a:t>
            </a:r>
            <a:r>
              <a:rPr lang="en-US" dirty="0" err="1">
                <a:solidFill>
                  <a:schemeClr val="tx1">
                    <a:lumMod val="85000"/>
                  </a:schemeClr>
                </a:solidFill>
              </a:rPr>
              <a:t>mrt</a:t>
            </a:r>
            <a:r>
              <a:rPr lang="en-US" dirty="0">
                <a:solidFill>
                  <a:schemeClr val="tx1">
                    <a:lumMod val="85000"/>
                  </a:schemeClr>
                </a:solidFill>
              </a:rPr>
              <a:t>, </a:t>
            </a:r>
            <a:r>
              <a:rPr lang="en-US" dirty="0" err="1">
                <a:solidFill>
                  <a:schemeClr val="tx1">
                    <a:lumMod val="85000"/>
                  </a:schemeClr>
                </a:solidFill>
              </a:rPr>
              <a:t>nrt</a:t>
            </a:r>
            <a:r>
              <a:rPr lang="en-US" dirty="0">
                <a:solidFill>
                  <a:schemeClr val="tx1">
                    <a:lumMod val="85000"/>
                  </a:schemeClr>
                </a:solidFill>
              </a:rPr>
              <a:t>).</a:t>
            </a:r>
          </a:p>
          <a:p>
            <a:r>
              <a:rPr lang="en-US" dirty="0">
                <a:solidFill>
                  <a:schemeClr val="tx1">
                    <a:lumMod val="85000"/>
                  </a:schemeClr>
                </a:solidFill>
              </a:rPr>
              <a:t>Initialize the Rotated Image Matrix: Create an empty matrix (rot) with the computed dimensions and the same type as the input image.</a:t>
            </a:r>
          </a:p>
          <a:p>
            <a:endParaRPr lang="en-US" dirty="0">
              <a:solidFill>
                <a:schemeClr val="tx1">
                  <a:lumMod val="85000"/>
                </a:schemeClr>
              </a:solidFill>
            </a:endParaRPr>
          </a:p>
          <a:p>
            <a:r>
              <a:rPr lang="en-US" dirty="0">
                <a:solidFill>
                  <a:schemeClr val="tx1">
                    <a:lumMod val="85000"/>
                  </a:schemeClr>
                </a:solidFill>
              </a:rPr>
              <a:t>Determine Rotation Zone and Set Parameters: Based on the angle, determine which zone (1-8) the angle falls into.</a:t>
            </a:r>
          </a:p>
          <a:p>
            <a:endParaRPr lang="en-US" dirty="0">
              <a:solidFill>
                <a:schemeClr val="tx1">
                  <a:lumMod val="85000"/>
                </a:schemeClr>
              </a:solidFill>
            </a:endParaRPr>
          </a:p>
          <a:p>
            <a:r>
              <a:rPr lang="en-US" dirty="0">
                <a:solidFill>
                  <a:schemeClr val="tx1">
                    <a:lumMod val="85000"/>
                  </a:schemeClr>
                </a:solidFill>
              </a:rPr>
              <a:t>Set parameters such as offsets, function for x value (fs), deltas, and loop limits accordingly.</a:t>
            </a:r>
          </a:p>
          <a:p>
            <a:endParaRPr lang="en-US" dirty="0">
              <a:solidFill>
                <a:schemeClr val="tx1">
                  <a:lumMod val="85000"/>
                </a:schemeClr>
              </a:solidFill>
            </a:endParaRPr>
          </a:p>
          <a:p>
            <a:r>
              <a:rPr lang="en-US" dirty="0">
                <a:solidFill>
                  <a:schemeClr val="tx1">
                    <a:lumMod val="85000"/>
                  </a:schemeClr>
                </a:solidFill>
              </a:rPr>
              <a:t>Perform Rotation Using the rotate Function: The rotate function is called with the appropriate parameters.</a:t>
            </a:r>
          </a:p>
          <a:p>
            <a:endParaRPr lang="en-US" dirty="0">
              <a:solidFill>
                <a:schemeClr val="tx1">
                  <a:lumMod val="85000"/>
                </a:schemeClr>
              </a:solidFill>
            </a:endParaRPr>
          </a:p>
          <a:p>
            <a:r>
              <a:rPr lang="en-US" dirty="0">
                <a:solidFill>
                  <a:schemeClr val="tx1">
                    <a:lumMod val="85000"/>
                  </a:schemeClr>
                </a:solidFill>
              </a:rPr>
              <a:t>Use OpenMP for parallel processing to speed up the computations.</a:t>
            </a:r>
          </a:p>
          <a:p>
            <a:r>
              <a:rPr lang="en-US" dirty="0">
                <a:solidFill>
                  <a:schemeClr val="tx1">
                    <a:lumMod val="85000"/>
                  </a:schemeClr>
                </a:solidFill>
              </a:rPr>
              <a:t>Iterate through each pixel in the source image, computing the corresponding destination coordinates in the rotated image.</a:t>
            </a:r>
          </a:p>
        </p:txBody>
      </p:sp>
      <p:sp>
        <p:nvSpPr>
          <p:cNvPr id="8" name="Rectangle 7">
            <a:extLst>
              <a:ext uri="{FF2B5EF4-FFF2-40B4-BE49-F238E27FC236}">
                <a16:creationId xmlns:a16="http://schemas.microsoft.com/office/drawing/2014/main" id="{EF48AD9A-7AF7-4B6D-8E90-83E3671C8CC4}"/>
              </a:ext>
            </a:extLst>
          </p:cNvPr>
          <p:cNvSpPr/>
          <p:nvPr/>
        </p:nvSpPr>
        <p:spPr>
          <a:xfrm>
            <a:off x="6515099" y="3167390"/>
            <a:ext cx="5471040" cy="738664"/>
          </a:xfrm>
          <a:prstGeom prst="rect">
            <a:avLst/>
          </a:prstGeom>
        </p:spPr>
        <p:txBody>
          <a:bodyPr wrap="square">
            <a:spAutoFit/>
          </a:bodyPr>
          <a:lstStyle/>
          <a:p>
            <a:r>
              <a:rPr lang="en-US" dirty="0">
                <a:solidFill>
                  <a:schemeClr val="tx1">
                    <a:lumMod val="85000"/>
                  </a:schemeClr>
                </a:solidFill>
              </a:rPr>
              <a:t>Advantage : It uses floating point multiplications once while calculating the trigonometric values and in the loops it performs simple arithmetic additions.</a:t>
            </a:r>
          </a:p>
        </p:txBody>
      </p:sp>
    </p:spTree>
    <p:extLst>
      <p:ext uri="{BB962C8B-B14F-4D97-AF65-F5344CB8AC3E}">
        <p14:creationId xmlns:p14="http://schemas.microsoft.com/office/powerpoint/2010/main" val="4147043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rot="10800000" flipV="1">
            <a:off x="334645" y="167005"/>
            <a:ext cx="9925685" cy="565150"/>
          </a:xfrm>
        </p:spPr>
        <p:txBody>
          <a:bodyPr>
            <a:normAutofit/>
          </a:bodyPr>
          <a:lstStyle/>
          <a:p>
            <a:r>
              <a:rPr lang="en-US"/>
              <a:t>Comparison of DLR approach with Wrap Affine</a:t>
            </a:r>
          </a:p>
        </p:txBody>
      </p:sp>
      <p:sp>
        <p:nvSpPr>
          <p:cNvPr id="215" name="Google Shape;215;p6"/>
          <p:cNvSpPr txBox="1"/>
          <p:nvPr>
            <p:custDataLst>
              <p:tags r:id="rId1"/>
            </p:custDataLst>
          </p:nvPr>
        </p:nvSpPr>
        <p:spPr>
          <a:xfrm>
            <a:off x="1" y="732219"/>
            <a:ext cx="12192000" cy="490220"/>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127000" marR="0" lvl="0" indent="0" algn="just" rtl="0">
              <a:lnSpc>
                <a:spcPct val="100000"/>
              </a:lnSpc>
              <a:spcBef>
                <a:spcPts val="0"/>
              </a:spcBef>
              <a:spcAft>
                <a:spcPts val="0"/>
              </a:spcAft>
              <a:buClr>
                <a:srgbClr val="0E4094"/>
              </a:buClr>
              <a:buSzPts val="1600"/>
              <a:buFont typeface="Calibri" panose="020F050202020403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rgbClr val="000000"/>
              </a:buClr>
              <a:buSzPts val="1200"/>
              <a:buFont typeface="Arial" panose="020B0604020202020204"/>
              <a:buNone/>
            </a:pPr>
            <a:r>
              <a:rPr lang="en-IN" sz="1200" b="0" i="0" u="none" strike="noStrike" cap="none" dirty="0">
                <a:solidFill>
                  <a:srgbClr val="0E4094"/>
                </a:solidFill>
                <a:latin typeface="Calibri" panose="020F0502020204030204"/>
                <a:ea typeface="Calibri" panose="020F0502020204030204"/>
                <a:cs typeface="Calibri" panose="020F0502020204030204"/>
                <a:sym typeface="Calibri" panose="020F0502020204030204"/>
              </a:rPr>
              <a:t>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Text Placeholder 27"/>
          <p:cNvSpPr>
            <a:spLocks noGrp="1"/>
          </p:cNvSpPr>
          <p:nvPr>
            <p:ph type="body" idx="1"/>
          </p:nvPr>
        </p:nvSpPr>
        <p:spPr>
          <a:xfrm>
            <a:off x="728980" y="4879340"/>
            <a:ext cx="4141470" cy="806450"/>
          </a:xfrm>
        </p:spPr>
        <p:txBody>
          <a:bodyPr>
            <a:normAutofit fontScale="82500" lnSpcReduction="10000"/>
          </a:bodyPr>
          <a:lstStyle/>
          <a:p>
            <a:r>
              <a:rPr lang="en-US" sz="1800"/>
              <a:t>Average for Wrap_affine is  </a:t>
            </a:r>
            <a:r>
              <a:rPr lang="en-US" sz="1800">
                <a:solidFill>
                  <a:srgbClr val="FF0000"/>
                </a:solidFill>
              </a:rPr>
              <a:t>0.5031 sec</a:t>
            </a:r>
          </a:p>
          <a:p>
            <a:r>
              <a:rPr lang="en-US" sz="1800">
                <a:sym typeface="+mn-ea"/>
              </a:rPr>
              <a:t>Average for DLR approach  is  </a:t>
            </a:r>
            <a:r>
              <a:rPr lang="en-US" sz="1800">
                <a:solidFill>
                  <a:srgbClr val="FF0000"/>
                </a:solidFill>
                <a:sym typeface="+mn-ea"/>
              </a:rPr>
              <a:t>0.4280 sec</a:t>
            </a:r>
            <a:endParaRPr lang="en-US" sz="1800">
              <a:solidFill>
                <a:srgbClr val="FF0000"/>
              </a:solidFill>
            </a:endParaRPr>
          </a:p>
          <a:p>
            <a:endParaRPr lang="en-US" sz="1800">
              <a:solidFill>
                <a:srgbClr val="FF0000"/>
              </a:solidFill>
            </a:endParaRPr>
          </a:p>
        </p:txBody>
      </p:sp>
      <p:sp>
        <p:nvSpPr>
          <p:cNvPr id="213" name="Google Shape;213;p6"/>
          <p:cNvSpPr/>
          <p:nvPr>
            <p:custDataLst>
              <p:tags r:id="rId2"/>
            </p:custDataLst>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 name="Google Shape;211;p6"/>
          <p:cNvSpPr/>
          <p:nvPr>
            <p:custDataLst>
              <p:tags r:id="rId3"/>
            </p:custDataLst>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4" name="Google Shape;214;p6"/>
          <p:cNvPicPr preferRelativeResize="0"/>
          <p:nvPr>
            <p:custDataLst>
              <p:tags r:id="rId4"/>
            </p:custDataLst>
          </p:nvPr>
        </p:nvPicPr>
        <p:blipFill rotWithShape="1">
          <a:blip r:embed="rId8"/>
          <a:srcRect l="4529" t="20267" r="4173" b="26840"/>
          <a:stretch>
            <a:fillRect/>
          </a:stretch>
        </p:blipFill>
        <p:spPr>
          <a:xfrm>
            <a:off x="10942081" y="105045"/>
            <a:ext cx="1249918" cy="474910"/>
          </a:xfrm>
          <a:prstGeom prst="rect">
            <a:avLst/>
          </a:prstGeom>
          <a:noFill/>
          <a:ln>
            <a:noFill/>
          </a:ln>
        </p:spPr>
      </p:pic>
      <p:graphicFrame>
        <p:nvGraphicFramePr>
          <p:cNvPr id="29" name="Table 28"/>
          <p:cNvGraphicFramePr/>
          <p:nvPr>
            <p:custDataLst>
              <p:tags r:id="rId5"/>
            </p:custDataLst>
            <p:extLst>
              <p:ext uri="{D42A27DB-BD31-4B8C-83A1-F6EECF244321}">
                <p14:modId xmlns:p14="http://schemas.microsoft.com/office/powerpoint/2010/main" val="2554042"/>
              </p:ext>
            </p:extLst>
          </p:nvPr>
        </p:nvGraphicFramePr>
        <p:xfrm>
          <a:off x="461645" y="2997200"/>
          <a:ext cx="6381750" cy="1463040"/>
        </p:xfrm>
        <a:graphic>
          <a:graphicData uri="http://schemas.openxmlformats.org/drawingml/2006/table">
            <a:tbl>
              <a:tblPr>
                <a:tableStyleId>{BC89EF96-8CEA-46FF-86C4-4CE0E7609802}</a:tableStyleId>
              </a:tblPr>
              <a:tblGrid>
                <a:gridCol w="1276350">
                  <a:extLst>
                    <a:ext uri="{9D8B030D-6E8A-4147-A177-3AD203B41FA5}">
                      <a16:colId xmlns:a16="http://schemas.microsoft.com/office/drawing/2014/main" val="20000"/>
                    </a:ext>
                  </a:extLst>
                </a:gridCol>
                <a:gridCol w="1276350">
                  <a:extLst>
                    <a:ext uri="{9D8B030D-6E8A-4147-A177-3AD203B41FA5}">
                      <a16:colId xmlns:a16="http://schemas.microsoft.com/office/drawing/2014/main" val="20001"/>
                    </a:ext>
                  </a:extLst>
                </a:gridCol>
                <a:gridCol w="1276350">
                  <a:extLst>
                    <a:ext uri="{9D8B030D-6E8A-4147-A177-3AD203B41FA5}">
                      <a16:colId xmlns:a16="http://schemas.microsoft.com/office/drawing/2014/main" val="20002"/>
                    </a:ext>
                  </a:extLst>
                </a:gridCol>
                <a:gridCol w="1276350">
                  <a:extLst>
                    <a:ext uri="{9D8B030D-6E8A-4147-A177-3AD203B41FA5}">
                      <a16:colId xmlns:a16="http://schemas.microsoft.com/office/drawing/2014/main" val="20003"/>
                    </a:ext>
                  </a:extLst>
                </a:gridCol>
                <a:gridCol w="1276350">
                  <a:extLst>
                    <a:ext uri="{9D8B030D-6E8A-4147-A177-3AD203B41FA5}">
                      <a16:colId xmlns:a16="http://schemas.microsoft.com/office/drawing/2014/main" val="20004"/>
                    </a:ext>
                  </a:extLst>
                </a:gridCol>
              </a:tblGrid>
              <a:tr h="487680">
                <a:tc>
                  <a:txBody>
                    <a:bodyPr/>
                    <a:lstStyle/>
                    <a:p>
                      <a:pPr marL="68580" indent="0">
                        <a:spcBef>
                          <a:spcPct val="0"/>
                        </a:spcBef>
                        <a:spcAft>
                          <a:spcPct val="0"/>
                        </a:spcAft>
                      </a:pPr>
                      <a:r>
                        <a:rPr lang="en-US" altLang="zh-CN" sz="1600"/>
                        <a:t>Photo</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Type</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Dimension</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Wrap_affine(sec)</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DLR(sec)</a:t>
                      </a:r>
                      <a:endParaRPr lang="en-US" altLang="zh-CN" sz="1600">
                        <a:latin typeface="Calibri" panose="020F0502020204030204"/>
                        <a:ea typeface="SimSun" panose="02010600030101010101" pitchFamily="2" charset="-122"/>
                      </a:endParaRPr>
                    </a:p>
                  </a:txBody>
                  <a:tcPr marL="68580" marR="68580" marT="0" marB="0"/>
                </a:tc>
                <a:extLst>
                  <a:ext uri="{0D108BD9-81ED-4DB2-BD59-A6C34878D82A}">
                    <a16:rowId xmlns:a16="http://schemas.microsoft.com/office/drawing/2014/main" val="10000"/>
                  </a:ext>
                </a:extLst>
              </a:tr>
              <a:tr h="243840">
                <a:tc>
                  <a:txBody>
                    <a:bodyPr/>
                    <a:lstStyle/>
                    <a:p>
                      <a:pPr marL="68580" indent="0">
                        <a:spcBef>
                          <a:spcPct val="0"/>
                        </a:spcBef>
                        <a:spcAft>
                          <a:spcPct val="0"/>
                        </a:spcAft>
                      </a:pPr>
                      <a:r>
                        <a:rPr lang="en-US" altLang="zh-CN" sz="1600"/>
                        <a:t>Girl</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Color</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512 x 512</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0.5352</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0.4489</a:t>
                      </a:r>
                      <a:endParaRPr lang="en-US" altLang="zh-CN" sz="1600">
                        <a:latin typeface="Calibri" panose="020F0502020204030204"/>
                        <a:ea typeface="SimSun" panose="02010600030101010101" pitchFamily="2" charset="-122"/>
                      </a:endParaRPr>
                    </a:p>
                  </a:txBody>
                  <a:tcPr marL="68580" marR="68580" marT="0" marB="0"/>
                </a:tc>
                <a:extLst>
                  <a:ext uri="{0D108BD9-81ED-4DB2-BD59-A6C34878D82A}">
                    <a16:rowId xmlns:a16="http://schemas.microsoft.com/office/drawing/2014/main" val="10001"/>
                  </a:ext>
                </a:extLst>
              </a:tr>
              <a:tr h="0">
                <a:tc>
                  <a:txBody>
                    <a:bodyPr/>
                    <a:lstStyle/>
                    <a:p>
                      <a:pPr marL="68580" indent="0">
                        <a:spcBef>
                          <a:spcPct val="0"/>
                        </a:spcBef>
                        <a:spcAft>
                          <a:spcPct val="0"/>
                        </a:spcAft>
                      </a:pPr>
                      <a:r>
                        <a:rPr lang="en-US" altLang="zh-CN" sz="1600"/>
                        <a:t>House</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Color</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257 x 256</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dirty="0"/>
                        <a:t>0.5123</a:t>
                      </a:r>
                      <a:endParaRPr lang="en-US" altLang="zh-CN" sz="1600" dirty="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0.4287</a:t>
                      </a:r>
                      <a:endParaRPr lang="en-US" altLang="zh-CN" sz="1600">
                        <a:latin typeface="Calibri" panose="020F0502020204030204"/>
                        <a:ea typeface="SimSun" panose="02010600030101010101" pitchFamily="2" charset="-122"/>
                      </a:endParaRPr>
                    </a:p>
                  </a:txBody>
                  <a:tcPr marL="68580" marR="68580" marT="0" marB="0"/>
                </a:tc>
                <a:extLst>
                  <a:ext uri="{0D108BD9-81ED-4DB2-BD59-A6C34878D82A}">
                    <a16:rowId xmlns:a16="http://schemas.microsoft.com/office/drawing/2014/main" val="10002"/>
                  </a:ext>
                </a:extLst>
              </a:tr>
              <a:tr h="0">
                <a:tc>
                  <a:txBody>
                    <a:bodyPr/>
                    <a:lstStyle/>
                    <a:p>
                      <a:pPr marL="68580" indent="0">
                        <a:spcBef>
                          <a:spcPct val="0"/>
                        </a:spcBef>
                        <a:spcAft>
                          <a:spcPct val="0"/>
                        </a:spcAft>
                      </a:pPr>
                      <a:r>
                        <a:rPr lang="en-US" altLang="zh-CN" sz="1600"/>
                        <a:t>Tree</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Color</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258 x 256</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0.5231</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0.4213</a:t>
                      </a:r>
                      <a:endParaRPr lang="en-US" altLang="zh-CN" sz="1600">
                        <a:latin typeface="Calibri" panose="020F0502020204030204"/>
                        <a:ea typeface="SimSun" panose="02010600030101010101" pitchFamily="2" charset="-122"/>
                      </a:endParaRPr>
                    </a:p>
                  </a:txBody>
                  <a:tcPr marL="68580" marR="68580" marT="0" marB="0"/>
                </a:tc>
                <a:extLst>
                  <a:ext uri="{0D108BD9-81ED-4DB2-BD59-A6C34878D82A}">
                    <a16:rowId xmlns:a16="http://schemas.microsoft.com/office/drawing/2014/main" val="10003"/>
                  </a:ext>
                </a:extLst>
              </a:tr>
              <a:tr h="0">
                <a:tc>
                  <a:txBody>
                    <a:bodyPr/>
                    <a:lstStyle/>
                    <a:p>
                      <a:pPr marL="68580" indent="0">
                        <a:spcBef>
                          <a:spcPct val="0"/>
                        </a:spcBef>
                        <a:spcAft>
                          <a:spcPct val="0"/>
                        </a:spcAft>
                      </a:pPr>
                      <a:r>
                        <a:rPr lang="en-US" altLang="zh-CN" sz="1600"/>
                        <a:t>Fish</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Gray</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a:t>192 x 81</a:t>
                      </a:r>
                      <a:endParaRPr lang="en-US" altLang="zh-CN" sz="160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dirty="0"/>
                        <a:t>0.4421</a:t>
                      </a:r>
                      <a:endParaRPr lang="en-US" altLang="zh-CN" sz="1600" dirty="0">
                        <a:latin typeface="Calibri" panose="020F0502020204030204"/>
                        <a:ea typeface="SimSun" panose="02010600030101010101" pitchFamily="2" charset="-122"/>
                      </a:endParaRPr>
                    </a:p>
                  </a:txBody>
                  <a:tcPr marL="68580" marR="68580" marT="0" marB="0"/>
                </a:tc>
                <a:tc>
                  <a:txBody>
                    <a:bodyPr/>
                    <a:lstStyle/>
                    <a:p>
                      <a:pPr marL="68580" indent="0">
                        <a:spcBef>
                          <a:spcPct val="0"/>
                        </a:spcBef>
                        <a:spcAft>
                          <a:spcPct val="0"/>
                        </a:spcAft>
                      </a:pPr>
                      <a:r>
                        <a:rPr lang="en-US" altLang="zh-CN" sz="1600" dirty="0"/>
                        <a:t>0.4134</a:t>
                      </a:r>
                      <a:endParaRPr lang="en-US" altLang="zh-CN" sz="1600" dirty="0">
                        <a:latin typeface="Calibri" panose="020F0502020204030204"/>
                        <a:ea typeface="SimSun"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32" name="Title 26"/>
          <p:cNvSpPr>
            <a:spLocks noGrp="1"/>
          </p:cNvSpPr>
          <p:nvPr>
            <p:custDataLst>
              <p:tags r:id="rId6"/>
            </p:custDataLst>
          </p:nvPr>
        </p:nvSpPr>
        <p:spPr>
          <a:xfrm>
            <a:off x="403860" y="2258060"/>
            <a:ext cx="4466590" cy="538480"/>
          </a:xfrm>
          <a:prstGeom prst="rect">
            <a:avLst/>
          </a:prstGeom>
          <a:noFill/>
          <a:ln>
            <a:noFill/>
          </a:ln>
        </p:spPr>
        <p:txBody>
          <a:bodyPr wrap="square" lIns="91425" tIns="45700" rIns="91425" bIns="45700" anchor="b"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a:t>Results for Low Dimension Pictures -:</a:t>
            </a:r>
          </a:p>
        </p:txBody>
      </p:sp>
      <p:pic>
        <p:nvPicPr>
          <p:cNvPr id="34" name="Picture Placeholder 33" descr="Lenna_3"/>
          <p:cNvPicPr>
            <a:picLocks noGrp="1" noChangeAspect="1"/>
          </p:cNvPicPr>
          <p:nvPr>
            <p:ph type="pic" idx="2"/>
          </p:nvPr>
        </p:nvPicPr>
        <p:blipFill>
          <a:blip r:embed="rId9"/>
          <a:stretch>
            <a:fillRect/>
          </a:stretch>
        </p:blipFill>
        <p:spPr>
          <a:xfrm>
            <a:off x="7034530" y="1684655"/>
            <a:ext cx="2069465" cy="2069465"/>
          </a:xfrm>
          <a:prstGeom prst="rect">
            <a:avLst/>
          </a:prstGeom>
        </p:spPr>
      </p:pic>
      <p:pic>
        <p:nvPicPr>
          <p:cNvPr id="35" name="Picture 34" descr="Lenna_60"/>
          <p:cNvPicPr>
            <a:picLocks noChangeAspect="1"/>
          </p:cNvPicPr>
          <p:nvPr/>
        </p:nvPicPr>
        <p:blipFill>
          <a:blip r:embed="rId10"/>
          <a:stretch>
            <a:fillRect/>
          </a:stretch>
        </p:blipFill>
        <p:spPr>
          <a:xfrm>
            <a:off x="9660255" y="1671320"/>
            <a:ext cx="2096135" cy="2096135"/>
          </a:xfrm>
          <a:prstGeom prst="rect">
            <a:avLst/>
          </a:prstGeom>
        </p:spPr>
      </p:pic>
      <p:sp>
        <p:nvSpPr>
          <p:cNvPr id="12" name="Google Shape;185;p27">
            <a:extLst>
              <a:ext uri="{FF2B5EF4-FFF2-40B4-BE49-F238E27FC236}">
                <a16:creationId xmlns:a16="http://schemas.microsoft.com/office/drawing/2014/main" id="{CFB4376B-81E7-49C9-9B1A-10B1DEAACAC1}"/>
              </a:ext>
            </a:extLst>
          </p:cNvPr>
          <p:cNvSpPr txBox="1">
            <a:spLocks/>
          </p:cNvSpPr>
          <p:nvPr/>
        </p:nvSpPr>
        <p:spPr>
          <a:xfrm>
            <a:off x="8723313" y="6222394"/>
            <a:ext cx="3354387"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lgn="r">
              <a:buFont typeface="Arial"/>
              <a:buNone/>
            </a:pPr>
            <a:r>
              <a:rPr lang="en-IN" sz="2666" dirty="0"/>
              <a:t>July 04, 2024</a:t>
            </a:r>
          </a:p>
        </p:txBody>
      </p:sp>
      <p:sp>
        <p:nvSpPr>
          <p:cNvPr id="15" name="Google Shape;99;p17">
            <a:extLst>
              <a:ext uri="{FF2B5EF4-FFF2-40B4-BE49-F238E27FC236}">
                <a16:creationId xmlns:a16="http://schemas.microsoft.com/office/drawing/2014/main" id="{62F91B52-B07C-47E6-8A60-3C04064B5E33}"/>
              </a:ext>
            </a:extLst>
          </p:cNvPr>
          <p:cNvSpPr txBox="1">
            <a:spLocks/>
          </p:cNvSpPr>
          <p:nvPr/>
        </p:nvSpPr>
        <p:spPr>
          <a:xfrm>
            <a:off x="115888" y="5977123"/>
            <a:ext cx="3352800" cy="579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24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9pPr>
          </a:lstStyle>
          <a:p>
            <a:pPr marL="0" indent="0">
              <a:buFont typeface="Arial"/>
              <a:buNone/>
            </a:pPr>
            <a:r>
              <a:rPr lang="en-IN" sz="2666" dirty="0" err="1"/>
              <a:t>Subhadeep</a:t>
            </a:r>
            <a:r>
              <a:rPr lang="en-IN" sz="2666" dirty="0"/>
              <a:t> Bhadra</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97560" y="3855085"/>
            <a:ext cx="5784215" cy="461010"/>
          </a:xfrm>
        </p:spPr>
        <p:txBody>
          <a:bodyPr>
            <a:normAutofit/>
          </a:bodyPr>
          <a:lstStyle/>
          <a:p>
            <a:r>
              <a:rPr lang="en-US" sz="2220"/>
              <a:t>Results for High Dimension Pictures :-</a:t>
            </a:r>
          </a:p>
        </p:txBody>
      </p:sp>
      <p:graphicFrame>
        <p:nvGraphicFramePr>
          <p:cNvPr id="5" name="Picture Placeholder 4"/>
          <p:cNvGraphicFramePr>
            <a:graphicFrameLocks noGrp="1"/>
          </p:cNvGraphicFramePr>
          <p:nvPr>
            <p:ph type="pic" idx="2"/>
            <p:custDataLst>
              <p:tags r:id="rId1"/>
            </p:custDataLst>
            <p:extLst>
              <p:ext uri="{D42A27DB-BD31-4B8C-83A1-F6EECF244321}">
                <p14:modId xmlns:p14="http://schemas.microsoft.com/office/powerpoint/2010/main" val="2062575159"/>
              </p:ext>
            </p:extLst>
          </p:nvPr>
        </p:nvGraphicFramePr>
        <p:xfrm>
          <a:off x="987425" y="4436363"/>
          <a:ext cx="6511925" cy="1858010"/>
        </p:xfrm>
        <a:graphic>
          <a:graphicData uri="http://schemas.openxmlformats.org/drawingml/2006/table">
            <a:tbl>
              <a:tblPr>
                <a:tableStyleId>{BC89EF96-8CEA-46FF-86C4-4CE0E7609802}</a:tableStyleId>
              </a:tblPr>
              <a:tblGrid>
                <a:gridCol w="1302385">
                  <a:extLst>
                    <a:ext uri="{9D8B030D-6E8A-4147-A177-3AD203B41FA5}">
                      <a16:colId xmlns:a16="http://schemas.microsoft.com/office/drawing/2014/main" val="20000"/>
                    </a:ext>
                  </a:extLst>
                </a:gridCol>
                <a:gridCol w="1302385">
                  <a:extLst>
                    <a:ext uri="{9D8B030D-6E8A-4147-A177-3AD203B41FA5}">
                      <a16:colId xmlns:a16="http://schemas.microsoft.com/office/drawing/2014/main" val="20001"/>
                    </a:ext>
                  </a:extLst>
                </a:gridCol>
                <a:gridCol w="1302385">
                  <a:extLst>
                    <a:ext uri="{9D8B030D-6E8A-4147-A177-3AD203B41FA5}">
                      <a16:colId xmlns:a16="http://schemas.microsoft.com/office/drawing/2014/main" val="20002"/>
                    </a:ext>
                  </a:extLst>
                </a:gridCol>
                <a:gridCol w="1302385">
                  <a:extLst>
                    <a:ext uri="{9D8B030D-6E8A-4147-A177-3AD203B41FA5}">
                      <a16:colId xmlns:a16="http://schemas.microsoft.com/office/drawing/2014/main" val="20003"/>
                    </a:ext>
                  </a:extLst>
                </a:gridCol>
                <a:gridCol w="1302385">
                  <a:extLst>
                    <a:ext uri="{9D8B030D-6E8A-4147-A177-3AD203B41FA5}">
                      <a16:colId xmlns:a16="http://schemas.microsoft.com/office/drawing/2014/main" val="20004"/>
                    </a:ext>
                  </a:extLst>
                </a:gridCol>
              </a:tblGrid>
              <a:tr h="268605">
                <a:tc>
                  <a:txBody>
                    <a:bodyPr/>
                    <a:lstStyle/>
                    <a:p>
                      <a:pPr marL="68580" indent="0" algn="ctr">
                        <a:spcBef>
                          <a:spcPct val="0"/>
                        </a:spcBef>
                        <a:spcAft>
                          <a:spcPct val="0"/>
                        </a:spcAft>
                      </a:pPr>
                      <a:r>
                        <a:rPr lang="en-US" altLang="zh-CN" sz="1100"/>
                        <a:t>Photo</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Type</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Dimension</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DLR(sec)</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Wrap_affine(sec)</a:t>
                      </a:r>
                      <a:endParaRPr lang="en-US" altLang="zh-CN" sz="1100">
                        <a:latin typeface="Calibri" panose="020F0502020204030204"/>
                        <a:ea typeface="SimSun" panose="02010600030101010101" pitchFamily="2" charset="-122"/>
                      </a:endParaRPr>
                    </a:p>
                  </a:txBody>
                  <a:tcPr marL="68580" marR="68580" marT="0" marB="0" anchor="ctr"/>
                </a:tc>
                <a:extLst>
                  <a:ext uri="{0D108BD9-81ED-4DB2-BD59-A6C34878D82A}">
                    <a16:rowId xmlns:a16="http://schemas.microsoft.com/office/drawing/2014/main" val="10000"/>
                  </a:ext>
                </a:extLst>
              </a:tr>
              <a:tr h="255270">
                <a:tc>
                  <a:txBody>
                    <a:bodyPr/>
                    <a:lstStyle/>
                    <a:p>
                      <a:pPr marL="68580" indent="0" algn="ctr">
                        <a:spcBef>
                          <a:spcPct val="0"/>
                        </a:spcBef>
                        <a:spcAft>
                          <a:spcPct val="0"/>
                        </a:spcAft>
                      </a:pPr>
                      <a:r>
                        <a:rPr lang="en-US" altLang="zh-CN" sz="1100"/>
                        <a:t>5am</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Color</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3024 x 4032</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1.972</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2.210</a:t>
                      </a:r>
                      <a:endParaRPr lang="en-US" altLang="zh-CN" sz="1100">
                        <a:latin typeface="Calibri" panose="020F0502020204030204"/>
                        <a:ea typeface="SimSun" panose="02010600030101010101" pitchFamily="2" charset="-122"/>
                      </a:endParaRPr>
                    </a:p>
                  </a:txBody>
                  <a:tcPr marL="68580" marR="68580" marT="0" marB="0" anchor="ctr"/>
                </a:tc>
                <a:extLst>
                  <a:ext uri="{0D108BD9-81ED-4DB2-BD59-A6C34878D82A}">
                    <a16:rowId xmlns:a16="http://schemas.microsoft.com/office/drawing/2014/main" val="10001"/>
                  </a:ext>
                </a:extLst>
              </a:tr>
              <a:tr h="244475">
                <a:tc>
                  <a:txBody>
                    <a:bodyPr/>
                    <a:lstStyle/>
                    <a:p>
                      <a:pPr marL="68580" indent="0" algn="ctr">
                        <a:spcBef>
                          <a:spcPct val="0"/>
                        </a:spcBef>
                        <a:spcAft>
                          <a:spcPct val="0"/>
                        </a:spcAft>
                      </a:pPr>
                      <a:r>
                        <a:rPr lang="en-US" altLang="zh-CN" sz="1100"/>
                        <a:t>Landscape</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Color</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1200 x 1200</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0.863</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0.972</a:t>
                      </a:r>
                      <a:endParaRPr lang="en-US" altLang="zh-CN" sz="1100">
                        <a:latin typeface="Calibri" panose="020F0502020204030204"/>
                        <a:ea typeface="SimSun" panose="02010600030101010101" pitchFamily="2" charset="-122"/>
                      </a:endParaRPr>
                    </a:p>
                  </a:txBody>
                  <a:tcPr marL="68580" marR="68580" marT="0" marB="0" anchor="ctr"/>
                </a:tc>
                <a:extLst>
                  <a:ext uri="{0D108BD9-81ED-4DB2-BD59-A6C34878D82A}">
                    <a16:rowId xmlns:a16="http://schemas.microsoft.com/office/drawing/2014/main" val="10002"/>
                  </a:ext>
                </a:extLst>
              </a:tr>
              <a:tr h="287020">
                <a:tc>
                  <a:txBody>
                    <a:bodyPr/>
                    <a:lstStyle/>
                    <a:p>
                      <a:pPr marL="68580" indent="0" algn="ctr">
                        <a:spcBef>
                          <a:spcPct val="0"/>
                        </a:spcBef>
                        <a:spcAft>
                          <a:spcPct val="0"/>
                        </a:spcAft>
                      </a:pPr>
                      <a:r>
                        <a:rPr lang="en-US" altLang="zh-CN" sz="1100"/>
                        <a:t>Kurseong</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Color</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4160 x 2339</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dirty="0"/>
                        <a:t>1.024</a:t>
                      </a:r>
                      <a:endParaRPr lang="en-US" altLang="zh-CN" sz="1100" dirty="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1.286</a:t>
                      </a:r>
                      <a:endParaRPr lang="en-US" altLang="zh-CN" sz="1100">
                        <a:latin typeface="Calibri" panose="020F0502020204030204"/>
                        <a:ea typeface="SimSun" panose="02010600030101010101" pitchFamily="2" charset="-122"/>
                      </a:endParaRPr>
                    </a:p>
                  </a:txBody>
                  <a:tcPr marL="68580" marR="68580" marT="0" marB="0" anchor="ctr"/>
                </a:tc>
                <a:extLst>
                  <a:ext uri="{0D108BD9-81ED-4DB2-BD59-A6C34878D82A}">
                    <a16:rowId xmlns:a16="http://schemas.microsoft.com/office/drawing/2014/main" val="10003"/>
                  </a:ext>
                </a:extLst>
              </a:tr>
              <a:tr h="267970">
                <a:tc>
                  <a:txBody>
                    <a:bodyPr/>
                    <a:lstStyle/>
                    <a:p>
                      <a:pPr marL="68580" indent="0" algn="ctr">
                        <a:spcBef>
                          <a:spcPct val="0"/>
                        </a:spcBef>
                        <a:spcAft>
                          <a:spcPct val="0"/>
                        </a:spcAft>
                      </a:pPr>
                      <a:r>
                        <a:rPr lang="en-US" altLang="zh-CN" sz="1100"/>
                        <a:t>Church</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Color</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4032 x 2268</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1.563</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1.612</a:t>
                      </a:r>
                      <a:endParaRPr lang="en-US" altLang="zh-CN" sz="1100">
                        <a:latin typeface="Calibri" panose="020F0502020204030204"/>
                        <a:ea typeface="SimSun" panose="02010600030101010101" pitchFamily="2" charset="-122"/>
                      </a:endParaRPr>
                    </a:p>
                  </a:txBody>
                  <a:tcPr marL="68580" marR="68580" marT="0" marB="0" anchor="ctr"/>
                </a:tc>
                <a:extLst>
                  <a:ext uri="{0D108BD9-81ED-4DB2-BD59-A6C34878D82A}">
                    <a16:rowId xmlns:a16="http://schemas.microsoft.com/office/drawing/2014/main" val="10004"/>
                  </a:ext>
                </a:extLst>
              </a:tr>
              <a:tr h="266065">
                <a:tc>
                  <a:txBody>
                    <a:bodyPr/>
                    <a:lstStyle/>
                    <a:p>
                      <a:pPr marL="68580" indent="0" algn="ctr">
                        <a:spcBef>
                          <a:spcPct val="0"/>
                        </a:spcBef>
                        <a:spcAft>
                          <a:spcPct val="0"/>
                        </a:spcAft>
                      </a:pPr>
                      <a:r>
                        <a:rPr lang="en-US" altLang="zh-CN" sz="1100"/>
                        <a:t>Mountain</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dirty="0"/>
                        <a:t>Color</a:t>
                      </a:r>
                      <a:endParaRPr lang="en-US" altLang="zh-CN" sz="1100" dirty="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4096 x 2303</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1.391</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1.564</a:t>
                      </a:r>
                      <a:endParaRPr lang="en-US" altLang="zh-CN" sz="1100">
                        <a:latin typeface="Calibri" panose="020F0502020204030204"/>
                        <a:ea typeface="SimSun" panose="02010600030101010101" pitchFamily="2" charset="-122"/>
                      </a:endParaRPr>
                    </a:p>
                  </a:txBody>
                  <a:tcPr marL="68580" marR="68580" marT="0" marB="0" anchor="ctr"/>
                </a:tc>
                <a:extLst>
                  <a:ext uri="{0D108BD9-81ED-4DB2-BD59-A6C34878D82A}">
                    <a16:rowId xmlns:a16="http://schemas.microsoft.com/office/drawing/2014/main" val="10005"/>
                  </a:ext>
                </a:extLst>
              </a:tr>
              <a:tr h="268605">
                <a:tc>
                  <a:txBody>
                    <a:bodyPr/>
                    <a:lstStyle/>
                    <a:p>
                      <a:pPr marL="68580" indent="0" algn="ctr">
                        <a:spcBef>
                          <a:spcPct val="0"/>
                        </a:spcBef>
                        <a:spcAft>
                          <a:spcPct val="0"/>
                        </a:spcAft>
                      </a:pPr>
                      <a:r>
                        <a:rPr lang="en-US" altLang="zh-CN" sz="1100"/>
                        <a:t>Down Hill</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Color</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2268 x 4032</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a:t>1.568</a:t>
                      </a:r>
                      <a:endParaRPr lang="en-US" altLang="zh-CN" sz="1100">
                        <a:latin typeface="Calibri" panose="020F0502020204030204"/>
                        <a:ea typeface="SimSun" panose="02010600030101010101" pitchFamily="2" charset="-122"/>
                      </a:endParaRPr>
                    </a:p>
                  </a:txBody>
                  <a:tcPr marL="68580" marR="68580" marT="0" marB="0" anchor="ctr"/>
                </a:tc>
                <a:tc>
                  <a:txBody>
                    <a:bodyPr/>
                    <a:lstStyle/>
                    <a:p>
                      <a:pPr marL="68580" indent="0" algn="ctr">
                        <a:spcBef>
                          <a:spcPct val="0"/>
                        </a:spcBef>
                        <a:spcAft>
                          <a:spcPct val="0"/>
                        </a:spcAft>
                      </a:pPr>
                      <a:r>
                        <a:rPr lang="en-US" altLang="zh-CN" sz="1100" dirty="0"/>
                        <a:t>1.653</a:t>
                      </a:r>
                      <a:endParaRPr lang="en-US" altLang="zh-CN" sz="1100" dirty="0">
                        <a:latin typeface="Calibri" panose="020F0502020204030204"/>
                        <a:ea typeface="SimSun" panose="02010600030101010101" pitchFamily="2" charset="-122"/>
                      </a:endParaRPr>
                    </a:p>
                  </a:txBody>
                  <a:tcPr marL="68580" marR="68580" marT="0" marB="0" anchor="ctr"/>
                </a:tc>
                <a:extLst>
                  <a:ext uri="{0D108BD9-81ED-4DB2-BD59-A6C34878D82A}">
                    <a16:rowId xmlns:a16="http://schemas.microsoft.com/office/drawing/2014/main" val="10006"/>
                  </a:ext>
                </a:extLst>
              </a:tr>
            </a:tbl>
          </a:graphicData>
        </a:graphic>
      </p:graphicFrame>
      <p:sp>
        <p:nvSpPr>
          <p:cNvPr id="13" name="Google Shape;211;p6"/>
          <p:cNvSpPr/>
          <p:nvPr>
            <p:custDataLst>
              <p:tags r:id="rId2"/>
            </p:custDataLst>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3" name="Google Shape;213;p6"/>
          <p:cNvSpPr/>
          <p:nvPr>
            <p:custDataLst>
              <p:tags r:id="rId3"/>
            </p:custDataLst>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5" name="Google Shape;215;p6"/>
          <p:cNvSpPr txBox="1"/>
          <p:nvPr>
            <p:custDataLst>
              <p:tags r:id="rId4"/>
            </p:custDataLst>
          </p:nvPr>
        </p:nvSpPr>
        <p:spPr>
          <a:xfrm>
            <a:off x="106046" y="732219"/>
            <a:ext cx="12192000" cy="490220"/>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127000" marR="0" lvl="0" indent="0" algn="just" rtl="0">
              <a:lnSpc>
                <a:spcPct val="100000"/>
              </a:lnSpc>
              <a:spcBef>
                <a:spcPts val="0"/>
              </a:spcBef>
              <a:spcAft>
                <a:spcPts val="0"/>
              </a:spcAft>
              <a:buClr>
                <a:srgbClr val="0E4094"/>
              </a:buClr>
              <a:buSzPts val="1600"/>
              <a:buFont typeface="Calibri" panose="020F050202020403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rgbClr val="000000"/>
              </a:buClr>
              <a:buSzPts val="1200"/>
              <a:buFont typeface="Arial" panose="020B0604020202020204"/>
              <a:buNone/>
            </a:pPr>
            <a:r>
              <a:rPr lang="en-IN" sz="1200" b="0" i="0" u="none" strike="noStrike" cap="none" dirty="0">
                <a:solidFill>
                  <a:srgbClr val="0E4094"/>
                </a:solidFill>
                <a:latin typeface="Calibri" panose="020F0502020204030204"/>
                <a:ea typeface="Calibri" panose="020F0502020204030204"/>
                <a:cs typeface="Calibri" panose="020F0502020204030204"/>
                <a:sym typeface="Calibri" panose="020F0502020204030204"/>
              </a:rPr>
              <a:t>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4" name="Google Shape;214;p6"/>
          <p:cNvPicPr preferRelativeResize="0"/>
          <p:nvPr>
            <p:custDataLst>
              <p:tags r:id="rId5"/>
            </p:custDataLst>
          </p:nvPr>
        </p:nvPicPr>
        <p:blipFill rotWithShape="1">
          <a:blip r:embed="rId10"/>
          <a:srcRect l="4529" t="20267" r="4173" b="26840"/>
          <a:stretch>
            <a:fillRect/>
          </a:stretch>
        </p:blipFill>
        <p:spPr>
          <a:xfrm>
            <a:off x="10942081" y="105045"/>
            <a:ext cx="1249918" cy="474910"/>
          </a:xfrm>
          <a:prstGeom prst="rect">
            <a:avLst/>
          </a:prstGeom>
          <a:noFill/>
          <a:ln>
            <a:noFill/>
          </a:ln>
        </p:spPr>
      </p:pic>
      <p:sp>
        <p:nvSpPr>
          <p:cNvPr id="27" name="Title 26"/>
          <p:cNvSpPr>
            <a:spLocks noGrp="1"/>
          </p:cNvSpPr>
          <p:nvPr>
            <p:custDataLst>
              <p:tags r:id="rId6"/>
            </p:custDataLst>
          </p:nvPr>
        </p:nvSpPr>
        <p:spPr>
          <a:xfrm>
            <a:off x="381635" y="104775"/>
            <a:ext cx="9832975" cy="548640"/>
          </a:xfrm>
          <a:prstGeom prst="rect">
            <a:avLst/>
          </a:prstGeom>
          <a:noFill/>
          <a:ln>
            <a:noFill/>
          </a:ln>
        </p:spPr>
        <p:txBody>
          <a:bodyPr wrap="square" lIns="91425" tIns="45700" rIns="91425" bIns="45700" anchor="b"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t>Comparison of DLR approach with Wrap Affine</a:t>
            </a:r>
          </a:p>
        </p:txBody>
      </p:sp>
      <p:pic>
        <p:nvPicPr>
          <p:cNvPr id="10" name="Picture 9" descr="landscape"/>
          <p:cNvPicPr>
            <a:picLocks noChangeAspect="1"/>
          </p:cNvPicPr>
          <p:nvPr/>
        </p:nvPicPr>
        <p:blipFill>
          <a:blip r:embed="rId11"/>
          <a:stretch>
            <a:fillRect/>
          </a:stretch>
        </p:blipFill>
        <p:spPr>
          <a:xfrm>
            <a:off x="1534160" y="1301115"/>
            <a:ext cx="2247265" cy="2064385"/>
          </a:xfrm>
          <a:prstGeom prst="rect">
            <a:avLst/>
          </a:prstGeom>
        </p:spPr>
      </p:pic>
      <p:pic>
        <p:nvPicPr>
          <p:cNvPr id="11" name="Picture 10" descr="landscape_output_130"/>
          <p:cNvPicPr>
            <a:picLocks noChangeAspect="1"/>
          </p:cNvPicPr>
          <p:nvPr/>
        </p:nvPicPr>
        <p:blipFill>
          <a:blip r:embed="rId12"/>
          <a:stretch>
            <a:fillRect/>
          </a:stretch>
        </p:blipFill>
        <p:spPr>
          <a:xfrm>
            <a:off x="4772025" y="1301115"/>
            <a:ext cx="2089785" cy="2089785"/>
          </a:xfrm>
          <a:prstGeom prst="rect">
            <a:avLst/>
          </a:prstGeom>
        </p:spPr>
      </p:pic>
      <p:sp>
        <p:nvSpPr>
          <p:cNvPr id="12" name="Text Box 11"/>
          <p:cNvSpPr txBox="1"/>
          <p:nvPr/>
        </p:nvSpPr>
        <p:spPr>
          <a:xfrm>
            <a:off x="2104390" y="3444240"/>
            <a:ext cx="1763395" cy="306705"/>
          </a:xfrm>
          <a:prstGeom prst="rect">
            <a:avLst/>
          </a:prstGeom>
          <a:noFill/>
        </p:spPr>
        <p:txBody>
          <a:bodyPr wrap="square" rtlCol="0">
            <a:spAutoFit/>
          </a:bodyPr>
          <a:lstStyle/>
          <a:p>
            <a:r>
              <a:rPr lang="en-US" dirty="0">
                <a:solidFill>
                  <a:schemeClr val="tx1">
                    <a:lumMod val="85000"/>
                  </a:schemeClr>
                </a:solidFill>
              </a:rPr>
              <a:t>Landscape</a:t>
            </a:r>
          </a:p>
        </p:txBody>
      </p:sp>
      <p:sp>
        <p:nvSpPr>
          <p:cNvPr id="15" name="Text Box 14"/>
          <p:cNvSpPr txBox="1"/>
          <p:nvPr>
            <p:custDataLst>
              <p:tags r:id="rId7"/>
            </p:custDataLst>
          </p:nvPr>
        </p:nvSpPr>
        <p:spPr>
          <a:xfrm>
            <a:off x="4935220" y="3469640"/>
            <a:ext cx="1763395" cy="306705"/>
          </a:xfrm>
          <a:prstGeom prst="rect">
            <a:avLst/>
          </a:prstGeom>
          <a:noFill/>
        </p:spPr>
        <p:txBody>
          <a:bodyPr wrap="square" rtlCol="0">
            <a:spAutoFit/>
          </a:bodyPr>
          <a:lstStyle/>
          <a:p>
            <a:r>
              <a:rPr lang="en-US" dirty="0">
                <a:solidFill>
                  <a:schemeClr val="tx1">
                    <a:lumMod val="85000"/>
                  </a:schemeClr>
                </a:solidFill>
              </a:rPr>
              <a:t>Rotated Landscape</a:t>
            </a:r>
          </a:p>
        </p:txBody>
      </p:sp>
      <p:sp>
        <p:nvSpPr>
          <p:cNvPr id="16" name="Text Box 15"/>
          <p:cNvSpPr txBox="1"/>
          <p:nvPr/>
        </p:nvSpPr>
        <p:spPr>
          <a:xfrm>
            <a:off x="9146540" y="4961890"/>
            <a:ext cx="4064000" cy="306705"/>
          </a:xfrm>
          <a:prstGeom prst="rect">
            <a:avLst/>
          </a:prstGeom>
          <a:noFill/>
        </p:spPr>
        <p:txBody>
          <a:bodyPr wrap="square" rtlCol="0">
            <a:spAutoFit/>
          </a:bodyPr>
          <a:lstStyle/>
          <a:p>
            <a:endParaRPr lang="en-US"/>
          </a:p>
        </p:txBody>
      </p:sp>
      <p:sp>
        <p:nvSpPr>
          <p:cNvPr id="28" name="Text Placeholder 27"/>
          <p:cNvSpPr>
            <a:spLocks noGrp="1"/>
          </p:cNvSpPr>
          <p:nvPr>
            <p:custDataLst>
              <p:tags r:id="rId8"/>
            </p:custDataLst>
          </p:nvPr>
        </p:nvSpPr>
        <p:spPr>
          <a:xfrm>
            <a:off x="7499350" y="4681855"/>
            <a:ext cx="4218940" cy="866775"/>
          </a:xfrm>
          <a:prstGeom prst="rect">
            <a:avLst/>
          </a:prstGeom>
          <a:noFill/>
          <a:ln>
            <a:noFill/>
          </a:ln>
        </p:spPr>
        <p:txBody>
          <a:bodyPr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sz="1800"/>
              <a:t>Average for DLR approach is  </a:t>
            </a:r>
            <a:r>
              <a:rPr lang="en-US" sz="1800">
                <a:solidFill>
                  <a:srgbClr val="FF0000"/>
                </a:solidFill>
              </a:rPr>
              <a:t>1.396 sec</a:t>
            </a:r>
          </a:p>
          <a:p>
            <a:r>
              <a:rPr lang="en-US" sz="1800">
                <a:sym typeface="+mn-ea"/>
              </a:rPr>
              <a:t>Average for Wrap_affine  is  </a:t>
            </a:r>
            <a:r>
              <a:rPr lang="en-US" sz="1800">
                <a:solidFill>
                  <a:srgbClr val="FF0000"/>
                </a:solidFill>
                <a:sym typeface="+mn-ea"/>
              </a:rPr>
              <a:t>1.549 sec</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4"/>
          <p:cNvSpPr txBox="1">
            <a:spLocks noGrp="1"/>
          </p:cNvSpPr>
          <p:nvPr>
            <p:ph type="ctrTitle"/>
          </p:nvPr>
        </p:nvSpPr>
        <p:spPr>
          <a:xfrm>
            <a:off x="415600" y="2130900"/>
            <a:ext cx="11360800" cy="157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66"/>
              <a:t>Final Results: Existing and Current Algorithms</a:t>
            </a:r>
            <a:endParaRPr sz="4666"/>
          </a:p>
        </p:txBody>
      </p:sp>
      <p:sp>
        <p:nvSpPr>
          <p:cNvPr id="404" name="Google Shape;404;p54"/>
          <p:cNvSpPr txBox="1">
            <a:spLocks noGrp="1"/>
          </p:cNvSpPr>
          <p:nvPr>
            <p:ph type="subTitle" idx="1"/>
          </p:nvPr>
        </p:nvSpPr>
        <p:spPr>
          <a:xfrm>
            <a:off x="415600" y="3533033"/>
            <a:ext cx="11360800" cy="8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Worklet: 24VI24KIIT</a:t>
            </a:r>
            <a:endParaRPr/>
          </a:p>
        </p:txBody>
      </p:sp>
      <p:sp>
        <p:nvSpPr>
          <p:cNvPr id="406" name="Google Shape;406;p54"/>
          <p:cNvSpPr txBox="1">
            <a:spLocks noGrp="1"/>
          </p:cNvSpPr>
          <p:nvPr>
            <p:ph type="subTitle" idx="4294967295"/>
          </p:nvPr>
        </p:nvSpPr>
        <p:spPr>
          <a:xfrm>
            <a:off x="0" y="6002338"/>
            <a:ext cx="3352800" cy="579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66"/>
              <a:t>Dhrubajyoti Mandal</a:t>
            </a:r>
            <a:endParaRPr sz="2666"/>
          </a:p>
        </p:txBody>
      </p:sp>
      <p:sp>
        <p:nvSpPr>
          <p:cNvPr id="407" name="Google Shape;407;p54"/>
          <p:cNvSpPr txBox="1">
            <a:spLocks noGrp="1"/>
          </p:cNvSpPr>
          <p:nvPr>
            <p:ph type="subTitle" idx="4294967295"/>
          </p:nvPr>
        </p:nvSpPr>
        <p:spPr>
          <a:xfrm>
            <a:off x="8837613" y="6002338"/>
            <a:ext cx="3354387" cy="57943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66"/>
              <a:t>Jul 04, 2024</a:t>
            </a:r>
            <a:endParaRPr sz="2666"/>
          </a:p>
        </p:txBody>
      </p:sp>
      <p:pic>
        <p:nvPicPr>
          <p:cNvPr id="405" name="Google Shape;405;p54"/>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5"/>
          <p:cNvSpPr txBox="1">
            <a:spLocks noGrp="1"/>
          </p:cNvSpPr>
          <p:nvPr>
            <p:ph type="ctrTitle"/>
          </p:nvPr>
        </p:nvSpPr>
        <p:spPr>
          <a:xfrm>
            <a:off x="415600" y="10186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Benchmark vs Current Algorithm</a:t>
            </a:r>
            <a:endParaRPr sz="4000"/>
          </a:p>
        </p:txBody>
      </p:sp>
      <p:sp>
        <p:nvSpPr>
          <p:cNvPr id="414" name="Google Shape;414;p55"/>
          <p:cNvSpPr txBox="1">
            <a:spLocks noGrp="1"/>
          </p:cNvSpPr>
          <p:nvPr>
            <p:ph type="subTitle" idx="1"/>
          </p:nvPr>
        </p:nvSpPr>
        <p:spPr>
          <a:xfrm>
            <a:off x="369066" y="2021533"/>
            <a:ext cx="8880400" cy="1181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The key difference lies in the overall amount of computations performed. As claimed by DLR, the number of compute intensive computations is significantly reduced in the case of DLR, giving it the massive speed boost.</a:t>
            </a:r>
            <a:endParaRPr sz="1866"/>
          </a:p>
        </p:txBody>
      </p:sp>
      <p:sp>
        <p:nvSpPr>
          <p:cNvPr id="416" name="Google Shape;416;p55"/>
          <p:cNvSpPr txBox="1">
            <a:spLocks noGrp="1"/>
          </p:cNvSpPr>
          <p:nvPr>
            <p:ph type="subTitle" idx="4294967295"/>
          </p:nvPr>
        </p:nvSpPr>
        <p:spPr>
          <a:xfrm>
            <a:off x="0" y="5627688"/>
            <a:ext cx="8880475" cy="77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66" b="1"/>
              <a:t>Note: </a:t>
            </a:r>
            <a:r>
              <a:rPr lang="en" sz="1466"/>
              <a:t>The above data holds true if we’re ignoring the one time calculations (which are common to both cases, such as the calculation of the size of the image, etc.)</a:t>
            </a:r>
            <a:endParaRPr sz="1466"/>
          </a:p>
        </p:txBody>
      </p:sp>
      <p:pic>
        <p:nvPicPr>
          <p:cNvPr id="413" name="Google Shape;413;p55"/>
          <p:cNvPicPr preferRelativeResize="0"/>
          <p:nvPr/>
        </p:nvPicPr>
        <p:blipFill>
          <a:blip r:embed="rId3">
            <a:alphaModFix/>
          </a:blip>
          <a:stretch>
            <a:fillRect/>
          </a:stretch>
        </p:blipFill>
        <p:spPr>
          <a:xfrm>
            <a:off x="10214633" y="95600"/>
            <a:ext cx="1813497" cy="665000"/>
          </a:xfrm>
          <a:prstGeom prst="rect">
            <a:avLst/>
          </a:prstGeom>
          <a:noFill/>
          <a:ln>
            <a:noFill/>
          </a:ln>
        </p:spPr>
      </p:pic>
      <p:graphicFrame>
        <p:nvGraphicFramePr>
          <p:cNvPr id="415" name="Google Shape;415;p55"/>
          <p:cNvGraphicFramePr/>
          <p:nvPr/>
        </p:nvGraphicFramePr>
        <p:xfrm>
          <a:off x="527266" y="3246233"/>
          <a:ext cx="9856698" cy="2011112"/>
        </p:xfrm>
        <a:graphic>
          <a:graphicData uri="http://schemas.openxmlformats.org/drawingml/2006/table">
            <a:tbl>
              <a:tblPr>
                <a:noFill/>
                <a:tableStyleId>{EE914533-354E-48AE-B923-036BE46F2F18}</a:tableStyleId>
              </a:tblPr>
              <a:tblGrid>
                <a:gridCol w="3285566">
                  <a:extLst>
                    <a:ext uri="{9D8B030D-6E8A-4147-A177-3AD203B41FA5}">
                      <a16:colId xmlns:a16="http://schemas.microsoft.com/office/drawing/2014/main" val="20000"/>
                    </a:ext>
                  </a:extLst>
                </a:gridCol>
                <a:gridCol w="3285566">
                  <a:extLst>
                    <a:ext uri="{9D8B030D-6E8A-4147-A177-3AD203B41FA5}">
                      <a16:colId xmlns:a16="http://schemas.microsoft.com/office/drawing/2014/main" val="20001"/>
                    </a:ext>
                  </a:extLst>
                </a:gridCol>
                <a:gridCol w="3285566">
                  <a:extLst>
                    <a:ext uri="{9D8B030D-6E8A-4147-A177-3AD203B41FA5}">
                      <a16:colId xmlns:a16="http://schemas.microsoft.com/office/drawing/2014/main" val="20002"/>
                    </a:ext>
                  </a:extLst>
                </a:gridCol>
              </a:tblGrid>
              <a:tr h="508000">
                <a:tc>
                  <a:txBody>
                    <a:bodyPr/>
                    <a:lstStyle/>
                    <a:p>
                      <a:pPr marL="0" lvl="0" indent="0" algn="l" rtl="0">
                        <a:spcBef>
                          <a:spcPts val="0"/>
                        </a:spcBef>
                        <a:spcAft>
                          <a:spcPts val="0"/>
                        </a:spcAft>
                        <a:buNone/>
                      </a:pPr>
                      <a:r>
                        <a:rPr lang="en">
                          <a:solidFill>
                            <a:schemeClr val="accent2"/>
                          </a:solidFill>
                        </a:rPr>
                        <a:t>Algorithm</a:t>
                      </a:r>
                      <a:endParaRPr>
                        <a:solidFill>
                          <a:schemeClr val="accent2"/>
                        </a:solidFill>
                      </a:endParaRPr>
                    </a:p>
                  </a:txBody>
                  <a:tcPr marL="91425" marR="91425" marT="91425" marB="91425"/>
                </a:tc>
                <a:tc>
                  <a:txBody>
                    <a:bodyPr/>
                    <a:lstStyle/>
                    <a:p>
                      <a:pPr marL="0" lvl="0" indent="0" algn="l" rtl="0">
                        <a:spcBef>
                          <a:spcPts val="0"/>
                        </a:spcBef>
                        <a:spcAft>
                          <a:spcPts val="0"/>
                        </a:spcAft>
                        <a:buNone/>
                      </a:pPr>
                      <a:r>
                        <a:rPr lang="en">
                          <a:solidFill>
                            <a:schemeClr val="accent2"/>
                          </a:solidFill>
                        </a:rPr>
                        <a:t># float multiplications</a:t>
                      </a:r>
                      <a:endParaRPr>
                        <a:solidFill>
                          <a:schemeClr val="accent2"/>
                        </a:solidFill>
                      </a:endParaRPr>
                    </a:p>
                  </a:txBody>
                  <a:tcPr marL="91425" marR="91425" marT="91425" marB="91425"/>
                </a:tc>
                <a:tc>
                  <a:txBody>
                    <a:bodyPr/>
                    <a:lstStyle/>
                    <a:p>
                      <a:pPr marL="0" lvl="0" indent="0" algn="l" rtl="0">
                        <a:spcBef>
                          <a:spcPts val="0"/>
                        </a:spcBef>
                        <a:spcAft>
                          <a:spcPts val="0"/>
                        </a:spcAft>
                        <a:buNone/>
                      </a:pPr>
                      <a:r>
                        <a:rPr lang="en">
                          <a:solidFill>
                            <a:schemeClr val="accent2"/>
                          </a:solidFill>
                        </a:rPr>
                        <a:t># float additions/subtractions</a:t>
                      </a:r>
                      <a:endParaRPr>
                        <a:solidFill>
                          <a:schemeClr val="accent2"/>
                        </a:solidFill>
                      </a:endParaRPr>
                    </a:p>
                  </a:txBody>
                  <a:tcPr marL="91425" marR="91425" marT="91425" marB="91425"/>
                </a:tc>
                <a:extLst>
                  <a:ext uri="{0D108BD9-81ED-4DB2-BD59-A6C34878D82A}">
                    <a16:rowId xmlns:a16="http://schemas.microsoft.com/office/drawing/2014/main" val="10000"/>
                  </a:ext>
                </a:extLst>
              </a:tr>
              <a:tr h="508000">
                <a:tc>
                  <a:txBody>
                    <a:bodyPr/>
                    <a:lstStyle/>
                    <a:p>
                      <a:pPr marL="0" lvl="0" indent="0" algn="l" rtl="0">
                        <a:spcBef>
                          <a:spcPts val="0"/>
                        </a:spcBef>
                        <a:spcAft>
                          <a:spcPts val="0"/>
                        </a:spcAft>
                        <a:buNone/>
                      </a:pPr>
                      <a:r>
                        <a:rPr lang="en">
                          <a:solidFill>
                            <a:schemeClr val="accent2"/>
                          </a:solidFill>
                        </a:rPr>
                        <a:t>Benchmark (OpenCV warpAffine)</a:t>
                      </a:r>
                      <a:endParaRPr>
                        <a:solidFill>
                          <a:schemeClr val="accen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4 * mrt * nrt</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6 * mrt * nrt</a:t>
                      </a:r>
                      <a:endParaRPr>
                        <a:solidFill>
                          <a:schemeClr val="lt2"/>
                        </a:solidFill>
                      </a:endParaRPr>
                    </a:p>
                  </a:txBody>
                  <a:tcPr marL="91425" marR="91425" marT="91425" marB="91425"/>
                </a:tc>
                <a:extLst>
                  <a:ext uri="{0D108BD9-81ED-4DB2-BD59-A6C34878D82A}">
                    <a16:rowId xmlns:a16="http://schemas.microsoft.com/office/drawing/2014/main" val="10001"/>
                  </a:ext>
                </a:extLst>
              </a:tr>
              <a:tr h="508000">
                <a:tc>
                  <a:txBody>
                    <a:bodyPr/>
                    <a:lstStyle/>
                    <a:p>
                      <a:pPr marL="0" lvl="0" indent="0" algn="l" rtl="0">
                        <a:spcBef>
                          <a:spcPts val="0"/>
                        </a:spcBef>
                        <a:spcAft>
                          <a:spcPts val="0"/>
                        </a:spcAft>
                        <a:buNone/>
                      </a:pPr>
                      <a:r>
                        <a:rPr lang="en">
                          <a:solidFill>
                            <a:schemeClr val="accent2"/>
                          </a:solidFill>
                        </a:rPr>
                        <a:t>Modified DLR</a:t>
                      </a:r>
                      <a:endParaRPr>
                        <a:solidFill>
                          <a:schemeClr val="accen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m cos(ɑ) </a:t>
                      </a:r>
                      <a:r>
                        <a:rPr lang="en" i="1">
                          <a:solidFill>
                            <a:schemeClr val="lt2"/>
                          </a:solidFill>
                        </a:rPr>
                        <a:t>or</a:t>
                      </a:r>
                      <a:br>
                        <a:rPr lang="en" i="1">
                          <a:solidFill>
                            <a:schemeClr val="lt2"/>
                          </a:solidFill>
                        </a:rPr>
                      </a:br>
                      <a:r>
                        <a:rPr lang="en">
                          <a:solidFill>
                            <a:schemeClr val="lt2"/>
                          </a:solidFill>
                        </a:rPr>
                        <a:t>n sin(ɑ)</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m cos(ɑ) (4n + 1) </a:t>
                      </a:r>
                      <a:r>
                        <a:rPr lang="en" i="1">
                          <a:solidFill>
                            <a:schemeClr val="lt2"/>
                          </a:solidFill>
                        </a:rPr>
                        <a:t>or</a:t>
                      </a:r>
                      <a:br>
                        <a:rPr lang="en" i="1">
                          <a:solidFill>
                            <a:schemeClr val="lt2"/>
                          </a:solidFill>
                        </a:rPr>
                      </a:br>
                      <a:r>
                        <a:rPr lang="en">
                          <a:solidFill>
                            <a:schemeClr val="lt2"/>
                          </a:solidFill>
                        </a:rPr>
                        <a:t>n sin(ɑ) (4m + 1)</a:t>
                      </a:r>
                      <a:endParaRPr>
                        <a:solidFill>
                          <a:schemeClr val="lt2"/>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6"/>
          <p:cNvSpPr txBox="1">
            <a:spLocks noGrp="1"/>
          </p:cNvSpPr>
          <p:nvPr>
            <p:ph type="ctrTitle"/>
          </p:nvPr>
        </p:nvSpPr>
        <p:spPr>
          <a:xfrm>
            <a:off x="415600" y="10186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Benchmark Algorithm</a:t>
            </a:r>
            <a:endParaRPr sz="4000" dirty="0"/>
          </a:p>
        </p:txBody>
      </p:sp>
      <p:pic>
        <p:nvPicPr>
          <p:cNvPr id="422" name="Google Shape;422;p56"/>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424" name="Google Shape;424;p56"/>
          <p:cNvSpPr txBox="1"/>
          <p:nvPr/>
        </p:nvSpPr>
        <p:spPr>
          <a:xfrm>
            <a:off x="604833" y="2090833"/>
            <a:ext cx="8724905" cy="3694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400" i="1" dirty="0">
                <a:solidFill>
                  <a:srgbClr val="EED49F"/>
                </a:solidFill>
                <a:latin typeface="Courier New"/>
                <a:ea typeface="Courier New"/>
                <a:cs typeface="Courier New"/>
                <a:sym typeface="Courier New"/>
              </a:rPr>
              <a:t>Mat</a:t>
            </a:r>
            <a:r>
              <a:rPr lang="en" sz="1400" dirty="0">
                <a:solidFill>
                  <a:srgbClr val="CAD3F5"/>
                </a:solidFill>
                <a:latin typeface="Courier New"/>
                <a:ea typeface="Courier New"/>
                <a:cs typeface="Courier New"/>
                <a:sym typeface="Courier New"/>
              </a:rPr>
              <a:t> img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imread</a:t>
            </a:r>
            <a:r>
              <a:rPr lang="en" sz="1400" dirty="0">
                <a:solidFill>
                  <a:srgbClr val="939AB7"/>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argv</a:t>
            </a:r>
            <a:r>
              <a:rPr lang="en" sz="1400" dirty="0">
                <a:solidFill>
                  <a:srgbClr val="939AB7"/>
                </a:solidFill>
                <a:latin typeface="Courier New"/>
                <a:ea typeface="Courier New"/>
                <a:cs typeface="Courier New"/>
                <a:sym typeface="Courier New"/>
              </a:rPr>
              <a:t>[</a:t>
            </a:r>
            <a:r>
              <a:rPr lang="en" sz="1400" dirty="0">
                <a:solidFill>
                  <a:srgbClr val="F5A97F"/>
                </a:solidFill>
                <a:latin typeface="Courier New"/>
                <a:ea typeface="Courier New"/>
                <a:cs typeface="Courier New"/>
                <a:sym typeface="Courier New"/>
              </a:rPr>
              <a:t>1</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double</a:t>
            </a:r>
            <a:r>
              <a:rPr lang="en" sz="1400" dirty="0">
                <a:solidFill>
                  <a:srgbClr val="CAD3F5"/>
                </a:solidFill>
                <a:latin typeface="Courier New"/>
                <a:ea typeface="Courier New"/>
                <a:cs typeface="Courier New"/>
                <a:sym typeface="Courier New"/>
              </a:rPr>
              <a:t> rot_angle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stod</a:t>
            </a:r>
            <a:r>
              <a:rPr lang="en" sz="1400" dirty="0">
                <a:solidFill>
                  <a:srgbClr val="939AB7"/>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argv</a:t>
            </a:r>
            <a:r>
              <a:rPr lang="en" sz="1400" dirty="0">
                <a:solidFill>
                  <a:srgbClr val="939AB7"/>
                </a:solidFill>
                <a:latin typeface="Courier New"/>
                <a:ea typeface="Courier New"/>
                <a:cs typeface="Courier New"/>
                <a:sym typeface="Courier New"/>
              </a:rPr>
              <a:t>[</a:t>
            </a:r>
            <a:r>
              <a:rPr lang="en" sz="1400" dirty="0">
                <a:solidFill>
                  <a:srgbClr val="F5A97F"/>
                </a:solidFill>
                <a:latin typeface="Courier New"/>
                <a:ea typeface="Courier New"/>
                <a:cs typeface="Courier New"/>
                <a:sym typeface="Courier New"/>
              </a:rPr>
              <a:t>3</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i="1" dirty="0">
                <a:solidFill>
                  <a:srgbClr val="EED49F"/>
                </a:solidFill>
                <a:latin typeface="Courier New"/>
                <a:ea typeface="Courier New"/>
                <a:cs typeface="Courier New"/>
                <a:sym typeface="Courier New"/>
              </a:rPr>
              <a:t>Point2f</a:t>
            </a:r>
            <a:r>
              <a:rPr lang="en" sz="1400" dirty="0">
                <a:solidFill>
                  <a:srgbClr val="CAD3F5"/>
                </a:solidFill>
                <a:latin typeface="Courier New"/>
                <a:ea typeface="Courier New"/>
                <a:cs typeface="Courier New"/>
                <a:sym typeface="Courier New"/>
              </a:rPr>
              <a:t> </a:t>
            </a:r>
            <a:r>
              <a:rPr lang="en" sz="1400" i="1" dirty="0">
                <a:solidFill>
                  <a:srgbClr val="CAD3F5"/>
                </a:solidFill>
                <a:latin typeface="Courier New"/>
                <a:ea typeface="Courier New"/>
                <a:cs typeface="Courier New"/>
                <a:sym typeface="Courier New"/>
              </a:rPr>
              <a:t>center</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img</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cols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2.0</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img</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rows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2.0</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i="1" dirty="0">
                <a:solidFill>
                  <a:srgbClr val="EED49F"/>
                </a:solidFill>
                <a:latin typeface="Courier New"/>
                <a:ea typeface="Courier New"/>
                <a:cs typeface="Courier New"/>
                <a:sym typeface="Courier New"/>
              </a:rPr>
              <a:t>Mat</a:t>
            </a:r>
            <a:r>
              <a:rPr lang="en" sz="1400" dirty="0">
                <a:solidFill>
                  <a:srgbClr val="CAD3F5"/>
                </a:solidFill>
                <a:latin typeface="Courier New"/>
                <a:ea typeface="Courier New"/>
                <a:cs typeface="Courier New"/>
                <a:sym typeface="Courier New"/>
              </a:rPr>
              <a:t> rotation_mat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getRotationMatrix2D</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center</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rot_angle</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1.0</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i="1" dirty="0">
                <a:solidFill>
                  <a:srgbClr val="6E738D"/>
                </a:solidFill>
                <a:latin typeface="Courier New"/>
                <a:ea typeface="Courier New"/>
                <a:cs typeface="Courier New"/>
                <a:sym typeface="Courier New"/>
              </a:rPr>
              <a:t>   // Calculate the size of the bounding box for the rotated image</a:t>
            </a:r>
            <a:endParaRPr sz="1400" i="1" dirty="0">
              <a:solidFill>
                <a:srgbClr val="6E738D"/>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i="1" dirty="0">
                <a:solidFill>
                  <a:srgbClr val="EED49F"/>
                </a:solidFill>
                <a:latin typeface="Courier New"/>
                <a:ea typeface="Courier New"/>
                <a:cs typeface="Courier New"/>
                <a:sym typeface="Courier New"/>
              </a:rPr>
              <a:t>Rect2f</a:t>
            </a:r>
            <a:r>
              <a:rPr lang="en" sz="1400" dirty="0">
                <a:solidFill>
                  <a:srgbClr val="CAD3F5"/>
                </a:solidFill>
                <a:latin typeface="Courier New"/>
                <a:ea typeface="Courier New"/>
                <a:cs typeface="Courier New"/>
                <a:sym typeface="Courier New"/>
              </a:rPr>
              <a:t> bbox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EED49F"/>
                </a:solidFill>
                <a:latin typeface="Courier New"/>
                <a:ea typeface="Courier New"/>
                <a:cs typeface="Courier New"/>
                <a:sym typeface="Courier New"/>
              </a:rPr>
              <a:t>RotatedRect</a:t>
            </a:r>
            <a:r>
              <a:rPr lang="en" sz="1400" dirty="0">
                <a:solidFill>
                  <a:srgbClr val="939AB7"/>
                </a:solidFill>
                <a:latin typeface="Courier New"/>
                <a:ea typeface="Courier New"/>
                <a:cs typeface="Courier New"/>
                <a:sym typeface="Courier New"/>
              </a:rPr>
              <a:t>(</a:t>
            </a:r>
            <a:r>
              <a:rPr lang="en" sz="1400" i="1" dirty="0">
                <a:solidFill>
                  <a:srgbClr val="EED49F"/>
                </a:solidFill>
                <a:latin typeface="Courier New"/>
                <a:ea typeface="Courier New"/>
                <a:cs typeface="Courier New"/>
                <a:sym typeface="Courier New"/>
              </a:rPr>
              <a:t>Point2f</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img</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size()</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rot_angle</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boundingRect2f</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i="1" dirty="0">
                <a:solidFill>
                  <a:srgbClr val="6E738D"/>
                </a:solidFill>
                <a:latin typeface="Courier New"/>
                <a:ea typeface="Courier New"/>
                <a:cs typeface="Courier New"/>
                <a:sym typeface="Courier New"/>
              </a:rPr>
              <a:t>   // Adjust the transformation matrix</a:t>
            </a:r>
            <a:endParaRPr sz="1400" i="1" dirty="0">
              <a:solidFill>
                <a:srgbClr val="6E738D"/>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rotation_mat</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at</a:t>
            </a:r>
            <a:r>
              <a:rPr lang="en" sz="1400" dirty="0">
                <a:solidFill>
                  <a:srgbClr val="8BD5CA"/>
                </a:solidFill>
                <a:latin typeface="Courier New"/>
                <a:ea typeface="Courier New"/>
                <a:cs typeface="Courier New"/>
                <a:sym typeface="Courier New"/>
              </a:rPr>
              <a:t>&lt;</a:t>
            </a:r>
            <a:r>
              <a:rPr lang="en" sz="1400" dirty="0">
                <a:solidFill>
                  <a:srgbClr val="C6A0F6"/>
                </a:solidFill>
                <a:latin typeface="Courier New"/>
                <a:ea typeface="Courier New"/>
                <a:cs typeface="Courier New"/>
                <a:sym typeface="Courier New"/>
              </a:rPr>
              <a:t>double</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dirty="0">
                <a:solidFill>
                  <a:srgbClr val="F5A97F"/>
                </a:solidFill>
                <a:latin typeface="Courier New"/>
                <a:ea typeface="Courier New"/>
                <a:cs typeface="Courier New"/>
                <a:sym typeface="Courier New"/>
              </a:rPr>
              <a:t>0</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bbox</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width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2.0</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img</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cols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2.0</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rotation_mat</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at</a:t>
            </a:r>
            <a:r>
              <a:rPr lang="en" sz="1400" dirty="0">
                <a:solidFill>
                  <a:srgbClr val="8BD5CA"/>
                </a:solidFill>
                <a:latin typeface="Courier New"/>
                <a:ea typeface="Courier New"/>
                <a:cs typeface="Courier New"/>
                <a:sym typeface="Courier New"/>
              </a:rPr>
              <a:t>&lt;</a:t>
            </a:r>
            <a:r>
              <a:rPr lang="en" sz="1400" dirty="0">
                <a:solidFill>
                  <a:srgbClr val="C6A0F6"/>
                </a:solidFill>
                <a:latin typeface="Courier New"/>
                <a:ea typeface="Courier New"/>
                <a:cs typeface="Courier New"/>
                <a:sym typeface="Courier New"/>
              </a:rPr>
              <a:t>double</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dirty="0">
                <a:solidFill>
                  <a:srgbClr val="F5A97F"/>
                </a:solidFill>
                <a:latin typeface="Courier New"/>
                <a:ea typeface="Courier New"/>
                <a:cs typeface="Courier New"/>
                <a:sym typeface="Courier New"/>
              </a:rPr>
              <a:t>1</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bbox</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height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2.0</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img</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rows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2.0</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i="1" dirty="0">
                <a:solidFill>
                  <a:srgbClr val="EED49F"/>
                </a:solidFill>
                <a:latin typeface="Courier New"/>
                <a:ea typeface="Courier New"/>
                <a:cs typeface="Courier New"/>
                <a:sym typeface="Courier New"/>
              </a:rPr>
              <a:t>Mat</a:t>
            </a:r>
            <a:r>
              <a:rPr lang="en" sz="1400" dirty="0">
                <a:solidFill>
                  <a:srgbClr val="CAD3F5"/>
                </a:solidFill>
                <a:latin typeface="Courier New"/>
                <a:ea typeface="Courier New"/>
                <a:cs typeface="Courier New"/>
                <a:sym typeface="Courier New"/>
              </a:rPr>
              <a:t> rotated</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warpAffine</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img</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rotated</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rotation_mat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bbox</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size</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7"/>
          <p:cNvSpPr txBox="1">
            <a:spLocks noGrp="1"/>
          </p:cNvSpPr>
          <p:nvPr>
            <p:ph type="ctrTitle"/>
          </p:nvPr>
        </p:nvSpPr>
        <p:spPr>
          <a:xfrm>
            <a:off x="415600" y="10186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Benchmark Algorithm</a:t>
            </a:r>
            <a:endParaRPr sz="4000"/>
          </a:p>
        </p:txBody>
      </p:sp>
      <p:pic>
        <p:nvPicPr>
          <p:cNvPr id="430" name="Google Shape;430;p57"/>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432" name="Google Shape;432;p57"/>
          <p:cNvSpPr txBox="1"/>
          <p:nvPr/>
        </p:nvSpPr>
        <p:spPr>
          <a:xfrm>
            <a:off x="633033" y="1993300"/>
            <a:ext cx="8164800" cy="4556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400" i="1" dirty="0">
                <a:solidFill>
                  <a:srgbClr val="6E738D"/>
                </a:solidFill>
                <a:latin typeface="Courier New"/>
                <a:ea typeface="Courier New"/>
                <a:cs typeface="Courier New"/>
                <a:sym typeface="Courier New"/>
              </a:rPr>
              <a:t>// Calculate the size of the rotated image</a:t>
            </a:r>
            <a:endParaRPr sz="1400" i="1" dirty="0">
              <a:solidFill>
                <a:srgbClr val="6E738D"/>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int</a:t>
            </a:r>
            <a:r>
              <a:rPr lang="en" sz="1400" dirty="0">
                <a:solidFill>
                  <a:srgbClr val="CAD3F5"/>
                </a:solidFill>
                <a:latin typeface="Courier New"/>
                <a:ea typeface="Courier New"/>
                <a:cs typeface="Courier New"/>
                <a:sym typeface="Courier New"/>
              </a:rPr>
              <a:t> new_cols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static_cast&lt;</a:t>
            </a:r>
            <a:r>
              <a:rPr lang="en" sz="1400" dirty="0">
                <a:solidFill>
                  <a:srgbClr val="C6A0F6"/>
                </a:solidFill>
                <a:latin typeface="Courier New"/>
                <a:ea typeface="Courier New"/>
                <a:cs typeface="Courier New"/>
                <a:sym typeface="Courier New"/>
              </a:rPr>
              <a:t>int</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abs</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cols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alpha</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abs</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rows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beta</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int</a:t>
            </a:r>
            <a:r>
              <a:rPr lang="en" sz="1400" dirty="0">
                <a:solidFill>
                  <a:srgbClr val="CAD3F5"/>
                </a:solidFill>
                <a:latin typeface="Courier New"/>
                <a:ea typeface="Courier New"/>
                <a:cs typeface="Courier New"/>
                <a:sym typeface="Courier New"/>
              </a:rPr>
              <a:t> new_rows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static_cast&lt;</a:t>
            </a:r>
            <a:r>
              <a:rPr lang="en" sz="1400" dirty="0">
                <a:solidFill>
                  <a:srgbClr val="C6A0F6"/>
                </a:solidFill>
                <a:latin typeface="Courier New"/>
                <a:ea typeface="Courier New"/>
                <a:cs typeface="Courier New"/>
                <a:sym typeface="Courier New"/>
              </a:rPr>
              <a:t>int</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abs</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rows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alpha</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abs</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cols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beta</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i="1" dirty="0">
                <a:solidFill>
                  <a:srgbClr val="EED49F"/>
                </a:solidFill>
                <a:latin typeface="Courier New"/>
                <a:ea typeface="Courier New"/>
                <a:cs typeface="Courier New"/>
                <a:sym typeface="Courier New"/>
              </a:rPr>
              <a:t>Mat</a:t>
            </a:r>
            <a:r>
              <a:rPr lang="en" sz="1400" dirty="0">
                <a:solidFill>
                  <a:srgbClr val="CAD3F5"/>
                </a:solidFill>
                <a:latin typeface="Courier New"/>
                <a:ea typeface="Courier New"/>
                <a:cs typeface="Courier New"/>
                <a:sym typeface="Courier New"/>
              </a:rPr>
              <a:t> </a:t>
            </a:r>
            <a:r>
              <a:rPr lang="en" sz="1400" i="1" dirty="0">
                <a:solidFill>
                  <a:srgbClr val="CAD3F5"/>
                </a:solidFill>
                <a:latin typeface="Courier New"/>
                <a:ea typeface="Courier New"/>
                <a:cs typeface="Courier New"/>
                <a:sym typeface="Courier New"/>
              </a:rPr>
              <a:t>rotated</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new_rows</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new_cols</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CV_8UC3</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EED49F"/>
                </a:solidFill>
                <a:latin typeface="Courier New"/>
                <a:ea typeface="Courier New"/>
                <a:cs typeface="Courier New"/>
                <a:sym typeface="Courier New"/>
              </a:rPr>
              <a:t>Scalar</a:t>
            </a:r>
            <a:r>
              <a:rPr lang="en" sz="1400" dirty="0">
                <a:solidFill>
                  <a:srgbClr val="939AB7"/>
                </a:solidFill>
                <a:latin typeface="Courier New"/>
                <a:ea typeface="Courier New"/>
                <a:cs typeface="Courier New"/>
                <a:sym typeface="Courier New"/>
              </a:rPr>
              <a:t>(</a:t>
            </a:r>
            <a:r>
              <a:rPr lang="en" sz="1400" dirty="0">
                <a:solidFill>
                  <a:srgbClr val="F5A97F"/>
                </a:solidFill>
                <a:latin typeface="Courier New"/>
                <a:ea typeface="Courier New"/>
                <a:cs typeface="Courier New"/>
                <a:sym typeface="Courier New"/>
              </a:rPr>
              <a:t>0</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0</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0</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double</a:t>
            </a:r>
            <a:r>
              <a:rPr lang="en" sz="1400" dirty="0">
                <a:solidFill>
                  <a:srgbClr val="CAD3F5"/>
                </a:solidFill>
                <a:latin typeface="Courier New"/>
                <a:ea typeface="Courier New"/>
                <a:cs typeface="Courier New"/>
                <a:sym typeface="Courier New"/>
              </a:rPr>
              <a:t> c_x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cols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2.0</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double</a:t>
            </a:r>
            <a:r>
              <a:rPr lang="en" sz="1400" dirty="0">
                <a:solidFill>
                  <a:srgbClr val="CAD3F5"/>
                </a:solidFill>
                <a:latin typeface="Courier New"/>
                <a:ea typeface="Courier New"/>
                <a:cs typeface="Courier New"/>
                <a:sym typeface="Courier New"/>
              </a:rPr>
              <a:t> c_y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rows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2.0</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double</a:t>
            </a:r>
            <a:r>
              <a:rPr lang="en" sz="1400" dirty="0">
                <a:solidFill>
                  <a:srgbClr val="CAD3F5"/>
                </a:solidFill>
                <a:latin typeface="Courier New"/>
                <a:ea typeface="Courier New"/>
                <a:cs typeface="Courier New"/>
                <a:sym typeface="Courier New"/>
              </a:rPr>
              <a:t> new_c_x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new_cols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2.0</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double</a:t>
            </a:r>
            <a:r>
              <a:rPr lang="en" sz="1400" dirty="0">
                <a:solidFill>
                  <a:srgbClr val="CAD3F5"/>
                </a:solidFill>
                <a:latin typeface="Courier New"/>
                <a:ea typeface="Courier New"/>
                <a:cs typeface="Courier New"/>
                <a:sym typeface="Courier New"/>
              </a:rPr>
              <a:t> new_c_y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new_rows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2.0</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i="1" dirty="0">
                <a:solidFill>
                  <a:srgbClr val="6E738D"/>
                </a:solidFill>
                <a:latin typeface="Courier New"/>
                <a:ea typeface="Courier New"/>
                <a:cs typeface="Courier New"/>
                <a:sym typeface="Courier New"/>
              </a:rPr>
              <a:t>   // Define matrix elements</a:t>
            </a:r>
            <a:endParaRPr sz="1400" i="1" dirty="0">
              <a:solidFill>
                <a:srgbClr val="6E738D"/>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double</a:t>
            </a:r>
            <a:r>
              <a:rPr lang="en" sz="1400" dirty="0">
                <a:solidFill>
                  <a:srgbClr val="CAD3F5"/>
                </a:solidFill>
                <a:latin typeface="Courier New"/>
                <a:ea typeface="Courier New"/>
                <a:cs typeface="Courier New"/>
                <a:sym typeface="Courier New"/>
              </a:rPr>
              <a:t> m11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alpha</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double</a:t>
            </a:r>
            <a:r>
              <a:rPr lang="en" sz="1400" dirty="0">
                <a:solidFill>
                  <a:srgbClr val="CAD3F5"/>
                </a:solidFill>
                <a:latin typeface="Courier New"/>
                <a:ea typeface="Courier New"/>
                <a:cs typeface="Courier New"/>
                <a:sym typeface="Courier New"/>
              </a:rPr>
              <a:t> m12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beta</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double</a:t>
            </a:r>
            <a:r>
              <a:rPr lang="en" sz="1400" dirty="0">
                <a:solidFill>
                  <a:srgbClr val="CAD3F5"/>
                </a:solidFill>
                <a:latin typeface="Courier New"/>
                <a:ea typeface="Courier New"/>
                <a:cs typeface="Courier New"/>
                <a:sym typeface="Courier New"/>
              </a:rPr>
              <a:t> m13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dirty="0">
                <a:solidFill>
                  <a:srgbClr val="F5A97F"/>
                </a:solidFill>
                <a:latin typeface="Courier New"/>
                <a:ea typeface="Courier New"/>
                <a:cs typeface="Courier New"/>
                <a:sym typeface="Courier New"/>
              </a:rPr>
              <a:t>1</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alpha</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new_c_x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beta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new_c_y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c_x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new_c_x</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double</a:t>
            </a:r>
            <a:r>
              <a:rPr lang="en" sz="1400" dirty="0">
                <a:solidFill>
                  <a:srgbClr val="CAD3F5"/>
                </a:solidFill>
                <a:latin typeface="Courier New"/>
                <a:ea typeface="Courier New"/>
                <a:cs typeface="Courier New"/>
                <a:sym typeface="Courier New"/>
              </a:rPr>
              <a:t> m21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beta</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double</a:t>
            </a:r>
            <a:r>
              <a:rPr lang="en" sz="1400" dirty="0">
                <a:solidFill>
                  <a:srgbClr val="CAD3F5"/>
                </a:solidFill>
                <a:latin typeface="Courier New"/>
                <a:ea typeface="Courier New"/>
                <a:cs typeface="Courier New"/>
                <a:sym typeface="Courier New"/>
              </a:rPr>
              <a:t> m22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alpha</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double</a:t>
            </a:r>
            <a:r>
              <a:rPr lang="en" sz="1400" dirty="0">
                <a:solidFill>
                  <a:srgbClr val="CAD3F5"/>
                </a:solidFill>
                <a:latin typeface="Courier New"/>
                <a:ea typeface="Courier New"/>
                <a:cs typeface="Courier New"/>
                <a:sym typeface="Courier New"/>
              </a:rPr>
              <a:t> m23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beta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new_c_x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dirty="0">
                <a:solidFill>
                  <a:srgbClr val="F5A97F"/>
                </a:solidFill>
                <a:latin typeface="Courier New"/>
                <a:ea typeface="Courier New"/>
                <a:cs typeface="Courier New"/>
                <a:sym typeface="Courier New"/>
              </a:rPr>
              <a:t>1</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alpha</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new_c_y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c_y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new_c_y</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i="1" dirty="0">
                <a:solidFill>
                  <a:srgbClr val="6E738D"/>
                </a:solidFill>
                <a:latin typeface="Courier New"/>
                <a:ea typeface="Courier New"/>
                <a:cs typeface="Courier New"/>
                <a:sym typeface="Courier New"/>
              </a:rPr>
              <a:t>   </a:t>
            </a:r>
            <a:endParaRPr sz="1400" i="1" dirty="0">
              <a:solidFill>
                <a:srgbClr val="EED49F"/>
              </a:solidFill>
              <a:latin typeface="Courier New"/>
              <a:ea typeface="Courier New"/>
              <a:cs typeface="Courier New"/>
              <a:sym typeface="Courier New"/>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8"/>
          <p:cNvSpPr txBox="1">
            <a:spLocks noGrp="1"/>
          </p:cNvSpPr>
          <p:nvPr>
            <p:ph type="ctrTitle"/>
          </p:nvPr>
        </p:nvSpPr>
        <p:spPr>
          <a:xfrm>
            <a:off x="415600" y="10186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Benchmark Algorithm</a:t>
            </a:r>
            <a:endParaRPr sz="4000"/>
          </a:p>
        </p:txBody>
      </p:sp>
      <p:pic>
        <p:nvPicPr>
          <p:cNvPr id="438" name="Google Shape;438;p58"/>
          <p:cNvPicPr preferRelativeResize="0"/>
          <p:nvPr/>
        </p:nvPicPr>
        <p:blipFill>
          <a:blip r:embed="rId3">
            <a:alphaModFix/>
          </a:blip>
          <a:stretch>
            <a:fillRect/>
          </a:stretch>
        </p:blipFill>
        <p:spPr>
          <a:xfrm>
            <a:off x="10214633" y="95600"/>
            <a:ext cx="1813497" cy="665000"/>
          </a:xfrm>
          <a:prstGeom prst="rect">
            <a:avLst/>
          </a:prstGeom>
          <a:noFill/>
          <a:ln>
            <a:noFill/>
          </a:ln>
        </p:spPr>
      </p:pic>
      <p:sp>
        <p:nvSpPr>
          <p:cNvPr id="440" name="Google Shape;440;p58"/>
          <p:cNvSpPr txBox="1"/>
          <p:nvPr/>
        </p:nvSpPr>
        <p:spPr>
          <a:xfrm>
            <a:off x="604833" y="2090833"/>
            <a:ext cx="7950400" cy="326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00" i="1" dirty="0">
                <a:solidFill>
                  <a:srgbClr val="6E738D"/>
                </a:solidFill>
                <a:latin typeface="Courier New"/>
                <a:ea typeface="Courier New"/>
                <a:cs typeface="Courier New"/>
                <a:sym typeface="Courier New"/>
              </a:rPr>
              <a:t>// Parallelize the loop using OpenMP</a:t>
            </a:r>
            <a:endParaRPr sz="1400" i="1" dirty="0">
              <a:solidFill>
                <a:srgbClr val="6E738D"/>
              </a:solidFill>
              <a:latin typeface="Courier New"/>
              <a:ea typeface="Courier New"/>
              <a:cs typeface="Courier New"/>
              <a:sym typeface="Courier New"/>
            </a:endParaRPr>
          </a:p>
          <a:p>
            <a:pPr marL="0" lvl="0" indent="0" algn="l" rtl="0">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EED49F"/>
                </a:solidFill>
                <a:latin typeface="Courier New"/>
                <a:ea typeface="Courier New"/>
                <a:cs typeface="Courier New"/>
                <a:sym typeface="Courier New"/>
              </a:rPr>
              <a:t>#pragma</a:t>
            </a:r>
            <a:r>
              <a:rPr lang="en" sz="1400" dirty="0">
                <a:solidFill>
                  <a:srgbClr val="CAD3F5"/>
                </a:solidFill>
                <a:latin typeface="Courier New"/>
                <a:ea typeface="Courier New"/>
                <a:cs typeface="Courier New"/>
                <a:sym typeface="Courier New"/>
              </a:rPr>
              <a:t> </a:t>
            </a:r>
            <a:r>
              <a:rPr lang="en" sz="1400" dirty="0">
                <a:solidFill>
                  <a:srgbClr val="EED49F"/>
                </a:solidFill>
                <a:latin typeface="Courier New"/>
                <a:ea typeface="Courier New"/>
                <a:cs typeface="Courier New"/>
                <a:sym typeface="Courier New"/>
              </a:rPr>
              <a:t>omp</a:t>
            </a:r>
            <a:r>
              <a:rPr lang="en" sz="1400" dirty="0">
                <a:solidFill>
                  <a:srgbClr val="CAD3F5"/>
                </a:solidFill>
                <a:latin typeface="Courier New"/>
                <a:ea typeface="Courier New"/>
                <a:cs typeface="Courier New"/>
                <a:sym typeface="Courier New"/>
              </a:rPr>
              <a:t> </a:t>
            </a:r>
            <a:r>
              <a:rPr lang="en" sz="1400" dirty="0">
                <a:solidFill>
                  <a:srgbClr val="EED49F"/>
                </a:solidFill>
                <a:latin typeface="Courier New"/>
                <a:ea typeface="Courier New"/>
                <a:cs typeface="Courier New"/>
                <a:sym typeface="Courier New"/>
              </a:rPr>
              <a:t>parallel</a:t>
            </a:r>
            <a:r>
              <a:rPr lang="en" sz="1400" dirty="0">
                <a:solidFill>
                  <a:srgbClr val="CAD3F5"/>
                </a:solidFill>
                <a:latin typeface="Courier New"/>
                <a:ea typeface="Courier New"/>
                <a:cs typeface="Courier New"/>
                <a:sym typeface="Courier New"/>
              </a:rPr>
              <a:t> </a:t>
            </a:r>
            <a:r>
              <a:rPr lang="en" sz="1400" dirty="0">
                <a:solidFill>
                  <a:srgbClr val="EED49F"/>
                </a:solidFill>
                <a:latin typeface="Courier New"/>
                <a:ea typeface="Courier New"/>
                <a:cs typeface="Courier New"/>
                <a:sym typeface="Courier New"/>
              </a:rPr>
              <a:t>for</a:t>
            </a:r>
            <a:r>
              <a:rPr lang="en" sz="1400" dirty="0">
                <a:solidFill>
                  <a:srgbClr val="CAD3F5"/>
                </a:solidFill>
                <a:latin typeface="Courier New"/>
                <a:ea typeface="Courier New"/>
                <a:cs typeface="Courier New"/>
                <a:sym typeface="Courier New"/>
              </a:rPr>
              <a:t> </a:t>
            </a:r>
            <a:r>
              <a:rPr lang="en" sz="1400" dirty="0">
                <a:solidFill>
                  <a:srgbClr val="EED49F"/>
                </a:solidFill>
                <a:latin typeface="Courier New"/>
                <a:ea typeface="Courier New"/>
                <a:cs typeface="Courier New"/>
                <a:sym typeface="Courier New"/>
              </a:rPr>
              <a:t>collapse</a:t>
            </a:r>
            <a:r>
              <a:rPr lang="en" sz="1400" dirty="0">
                <a:solidFill>
                  <a:srgbClr val="CAD3F5"/>
                </a:solidFill>
                <a:latin typeface="Courier New"/>
                <a:ea typeface="Courier New"/>
                <a:cs typeface="Courier New"/>
                <a:sym typeface="Courier New"/>
              </a:rPr>
              <a:t>(2)</a:t>
            </a:r>
            <a:endParaRPr sz="1400" dirty="0">
              <a:solidFill>
                <a:srgbClr val="CAD3F5"/>
              </a:solidFill>
              <a:latin typeface="Courier New"/>
              <a:ea typeface="Courier New"/>
              <a:cs typeface="Courier New"/>
              <a:sym typeface="Courier New"/>
            </a:endParaRPr>
          </a:p>
          <a:p>
            <a:pPr marL="0" lvl="0" indent="0" algn="l" rtl="0">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for</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dirty="0">
                <a:solidFill>
                  <a:srgbClr val="C6A0F6"/>
                </a:solidFill>
                <a:latin typeface="Courier New"/>
                <a:ea typeface="Courier New"/>
                <a:cs typeface="Courier New"/>
                <a:sym typeface="Courier New"/>
              </a:rPr>
              <a:t>int</a:t>
            </a:r>
            <a:r>
              <a:rPr lang="en" sz="1400" dirty="0">
                <a:solidFill>
                  <a:srgbClr val="CAD3F5"/>
                </a:solidFill>
                <a:latin typeface="Courier New"/>
                <a:ea typeface="Courier New"/>
                <a:cs typeface="Courier New"/>
                <a:sym typeface="Courier New"/>
              </a:rPr>
              <a:t> y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0</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y </a:t>
            </a:r>
            <a:r>
              <a:rPr lang="en" sz="1400" dirty="0">
                <a:solidFill>
                  <a:srgbClr val="8BD5CA"/>
                </a:solidFill>
                <a:latin typeface="Courier New"/>
                <a:ea typeface="Courier New"/>
                <a:cs typeface="Courier New"/>
                <a:sym typeface="Courier New"/>
              </a:rPr>
              <a:t>&lt;</a:t>
            </a:r>
            <a:r>
              <a:rPr lang="en" sz="1400" dirty="0">
                <a:solidFill>
                  <a:srgbClr val="CAD3F5"/>
                </a:solidFill>
                <a:latin typeface="Courier New"/>
                <a:ea typeface="Courier New"/>
                <a:cs typeface="Courier New"/>
                <a:sym typeface="Courier New"/>
              </a:rPr>
              <a:t> new_rows</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y</a:t>
            </a:r>
            <a:r>
              <a:rPr lang="en" sz="1400" dirty="0">
                <a:solidFill>
                  <a:srgbClr val="8BD5CA"/>
                </a:solidFill>
                <a:latin typeface="Courier New"/>
                <a:ea typeface="Courier New"/>
                <a:cs typeface="Courier New"/>
                <a:sym typeface="Courier New"/>
              </a:rPr>
              <a: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for</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dirty="0">
                <a:solidFill>
                  <a:srgbClr val="C6A0F6"/>
                </a:solidFill>
                <a:latin typeface="Courier New"/>
                <a:ea typeface="Courier New"/>
                <a:cs typeface="Courier New"/>
                <a:sym typeface="Courier New"/>
              </a:rPr>
              <a:t>int</a:t>
            </a:r>
            <a:r>
              <a:rPr lang="en" sz="1400" dirty="0">
                <a:solidFill>
                  <a:srgbClr val="CAD3F5"/>
                </a:solidFill>
                <a:latin typeface="Courier New"/>
                <a:ea typeface="Courier New"/>
                <a:cs typeface="Courier New"/>
                <a:sym typeface="Courier New"/>
              </a:rPr>
              <a:t> x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0</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x </a:t>
            </a:r>
            <a:r>
              <a:rPr lang="en" sz="1400" dirty="0">
                <a:solidFill>
                  <a:srgbClr val="8BD5CA"/>
                </a:solidFill>
                <a:latin typeface="Courier New"/>
                <a:ea typeface="Courier New"/>
                <a:cs typeface="Courier New"/>
                <a:sym typeface="Courier New"/>
              </a:rPr>
              <a:t>&lt;</a:t>
            </a:r>
            <a:r>
              <a:rPr lang="en" sz="1400" dirty="0">
                <a:solidFill>
                  <a:srgbClr val="CAD3F5"/>
                </a:solidFill>
                <a:latin typeface="Courier New"/>
                <a:ea typeface="Courier New"/>
                <a:cs typeface="Courier New"/>
                <a:sym typeface="Courier New"/>
              </a:rPr>
              <a:t> new_cols</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x</a:t>
            </a:r>
            <a:r>
              <a:rPr lang="en" sz="1400" dirty="0">
                <a:solidFill>
                  <a:srgbClr val="8BD5CA"/>
                </a:solidFill>
                <a:latin typeface="Courier New"/>
                <a:ea typeface="Courier New"/>
                <a:cs typeface="Courier New"/>
                <a:sym typeface="Courier New"/>
              </a:rPr>
              <a: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int</a:t>
            </a:r>
            <a:r>
              <a:rPr lang="en" sz="1400" dirty="0">
                <a:solidFill>
                  <a:srgbClr val="CAD3F5"/>
                </a:solidFill>
                <a:latin typeface="Courier New"/>
                <a:ea typeface="Courier New"/>
                <a:cs typeface="Courier New"/>
                <a:sym typeface="Courier New"/>
              </a:rPr>
              <a:t> x_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static_cast&lt;</a:t>
            </a:r>
            <a:r>
              <a:rPr lang="en" sz="1400" dirty="0">
                <a:solidFill>
                  <a:srgbClr val="C6A0F6"/>
                </a:solidFill>
                <a:latin typeface="Courier New"/>
                <a:ea typeface="Courier New"/>
                <a:cs typeface="Courier New"/>
                <a:sym typeface="Courier New"/>
              </a:rPr>
              <a:t>int</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round</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m11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x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m12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y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m13</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int</a:t>
            </a:r>
            <a:r>
              <a:rPr lang="en" sz="1400" dirty="0">
                <a:solidFill>
                  <a:srgbClr val="CAD3F5"/>
                </a:solidFill>
                <a:latin typeface="Courier New"/>
                <a:ea typeface="Courier New"/>
                <a:cs typeface="Courier New"/>
                <a:sym typeface="Courier New"/>
              </a:rPr>
              <a:t> y_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static_cast&lt;</a:t>
            </a:r>
            <a:r>
              <a:rPr lang="en" sz="1400" dirty="0">
                <a:solidFill>
                  <a:srgbClr val="C6A0F6"/>
                </a:solidFill>
                <a:latin typeface="Courier New"/>
                <a:ea typeface="Courier New"/>
                <a:cs typeface="Courier New"/>
                <a:sym typeface="Courier New"/>
              </a:rPr>
              <a:t>int</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round</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m21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x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m22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y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m23</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spcBef>
                <a:spcPts val="0"/>
              </a:spcBef>
              <a:spcAft>
                <a:spcPts val="0"/>
              </a:spcAft>
              <a:buNone/>
            </a:pPr>
            <a:endParaRPr sz="1400" dirty="0">
              <a:solidFill>
                <a:srgbClr val="CAD3F5"/>
              </a:solidFill>
              <a:latin typeface="Courier New"/>
              <a:ea typeface="Courier New"/>
              <a:cs typeface="Courier New"/>
              <a:sym typeface="Courier New"/>
            </a:endParaRPr>
          </a:p>
          <a:p>
            <a:pPr marL="0" lvl="0" indent="0" algn="l" rtl="0">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if</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x_ </a:t>
            </a:r>
            <a:r>
              <a:rPr lang="en" sz="1400" dirty="0">
                <a:solidFill>
                  <a:srgbClr val="8BD5CA"/>
                </a:solidFill>
                <a:latin typeface="Courier New"/>
                <a:ea typeface="Courier New"/>
                <a:cs typeface="Courier New"/>
                <a:sym typeface="Courier New"/>
              </a:rPr>
              <a:t>&gt;=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0</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&amp;&amp;</a:t>
            </a:r>
            <a:r>
              <a:rPr lang="en" sz="1400" dirty="0">
                <a:solidFill>
                  <a:srgbClr val="CAD3F5"/>
                </a:solidFill>
                <a:latin typeface="Courier New"/>
                <a:ea typeface="Courier New"/>
                <a:cs typeface="Courier New"/>
                <a:sym typeface="Courier New"/>
              </a:rPr>
              <a:t> x_ </a:t>
            </a:r>
            <a:r>
              <a:rPr lang="en" sz="1400" dirty="0">
                <a:solidFill>
                  <a:srgbClr val="8BD5CA"/>
                </a:solidFill>
                <a:latin typeface="Courier New"/>
                <a:ea typeface="Courier New"/>
                <a:cs typeface="Courier New"/>
                <a:sym typeface="Courier New"/>
              </a:rPr>
              <a:t>&lt;</a:t>
            </a:r>
            <a:r>
              <a:rPr lang="en" sz="1400" dirty="0">
                <a:solidFill>
                  <a:srgbClr val="CAD3F5"/>
                </a:solidFill>
                <a:latin typeface="Courier New"/>
                <a:ea typeface="Courier New"/>
                <a:cs typeface="Courier New"/>
                <a:sym typeface="Courier New"/>
              </a:rPr>
              <a:t> cols </a:t>
            </a:r>
            <a:r>
              <a:rPr lang="en" sz="1400" dirty="0">
                <a:solidFill>
                  <a:srgbClr val="8BD5CA"/>
                </a:solidFill>
                <a:latin typeface="Courier New"/>
                <a:ea typeface="Courier New"/>
                <a:cs typeface="Courier New"/>
                <a:sym typeface="Courier New"/>
              </a:rPr>
              <a:t>&amp;&amp;</a:t>
            </a:r>
            <a:r>
              <a:rPr lang="en" sz="1400" dirty="0">
                <a:solidFill>
                  <a:srgbClr val="CAD3F5"/>
                </a:solidFill>
                <a:latin typeface="Courier New"/>
                <a:ea typeface="Courier New"/>
                <a:cs typeface="Courier New"/>
                <a:sym typeface="Courier New"/>
              </a:rPr>
              <a:t> y_ </a:t>
            </a:r>
            <a:r>
              <a:rPr lang="en" sz="1400" dirty="0">
                <a:solidFill>
                  <a:srgbClr val="8BD5CA"/>
                </a:solidFill>
                <a:latin typeface="Courier New"/>
                <a:ea typeface="Courier New"/>
                <a:cs typeface="Courier New"/>
                <a:sym typeface="Courier New"/>
              </a:rPr>
              <a:t>&gt;=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0</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&amp;&amp;</a:t>
            </a:r>
            <a:r>
              <a:rPr lang="en" sz="1400" dirty="0">
                <a:solidFill>
                  <a:srgbClr val="CAD3F5"/>
                </a:solidFill>
                <a:latin typeface="Courier New"/>
                <a:ea typeface="Courier New"/>
                <a:cs typeface="Courier New"/>
                <a:sym typeface="Courier New"/>
              </a:rPr>
              <a:t> y_ </a:t>
            </a:r>
            <a:r>
              <a:rPr lang="en" sz="1400" dirty="0">
                <a:solidFill>
                  <a:srgbClr val="8BD5CA"/>
                </a:solidFill>
                <a:latin typeface="Courier New"/>
                <a:ea typeface="Courier New"/>
                <a:cs typeface="Courier New"/>
                <a:sym typeface="Courier New"/>
              </a:rPr>
              <a:t>&lt;</a:t>
            </a:r>
            <a:r>
              <a:rPr lang="en" sz="1400" dirty="0">
                <a:solidFill>
                  <a:srgbClr val="CAD3F5"/>
                </a:solidFill>
                <a:latin typeface="Courier New"/>
                <a:ea typeface="Courier New"/>
                <a:cs typeface="Courier New"/>
                <a:sym typeface="Courier New"/>
              </a:rPr>
              <a:t> rows</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spcBef>
                <a:spcPts val="0"/>
              </a:spcBef>
              <a:spcAft>
                <a:spcPts val="0"/>
              </a:spcAft>
              <a:buNone/>
            </a:pPr>
            <a:r>
              <a:rPr lang="en" sz="1400" dirty="0">
                <a:solidFill>
                  <a:srgbClr val="CAD3F5"/>
                </a:solidFill>
                <a:latin typeface="Courier New"/>
                <a:ea typeface="Courier New"/>
                <a:cs typeface="Courier New"/>
                <a:sym typeface="Courier New"/>
              </a:rPr>
              <a:t>               rotated</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at</a:t>
            </a:r>
            <a:r>
              <a:rPr lang="en" sz="1400" dirty="0">
                <a:solidFill>
                  <a:srgbClr val="8BD5CA"/>
                </a:solidFill>
                <a:latin typeface="Courier New"/>
                <a:ea typeface="Courier New"/>
                <a:cs typeface="Courier New"/>
                <a:sym typeface="Courier New"/>
              </a:rPr>
              <a:t>&lt;</a:t>
            </a:r>
            <a:r>
              <a:rPr lang="en" sz="1400" i="1" dirty="0">
                <a:solidFill>
                  <a:srgbClr val="EED49F"/>
                </a:solidFill>
                <a:latin typeface="Courier New"/>
                <a:ea typeface="Courier New"/>
                <a:cs typeface="Courier New"/>
                <a:sym typeface="Courier New"/>
              </a:rPr>
              <a:t>Vec3b</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y</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x</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img</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at</a:t>
            </a:r>
            <a:r>
              <a:rPr lang="en" sz="1400" dirty="0">
                <a:solidFill>
                  <a:srgbClr val="8BD5CA"/>
                </a:solidFill>
                <a:latin typeface="Courier New"/>
                <a:ea typeface="Courier New"/>
                <a:cs typeface="Courier New"/>
                <a:sym typeface="Courier New"/>
              </a:rPr>
              <a:t>&lt;</a:t>
            </a:r>
            <a:r>
              <a:rPr lang="en" sz="1400" i="1" dirty="0">
                <a:solidFill>
                  <a:srgbClr val="EED49F"/>
                </a:solidFill>
                <a:latin typeface="Courier New"/>
                <a:ea typeface="Courier New"/>
                <a:cs typeface="Courier New"/>
                <a:sym typeface="Courier New"/>
              </a:rPr>
              <a:t>Vec3b</a:t>
            </a:r>
            <a:r>
              <a:rPr lang="en" sz="1400" dirty="0">
                <a:solidFill>
                  <a:srgbClr val="8BD5CA"/>
                </a:solidFill>
                <a:latin typeface="Courier New"/>
                <a:ea typeface="Courier New"/>
                <a:cs typeface="Courier New"/>
                <a:sym typeface="Courier New"/>
              </a:rPr>
              <a:t>&gt;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y_</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x_</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spcBef>
                <a:spcPts val="0"/>
              </a:spcBef>
              <a:spcAft>
                <a:spcPts val="0"/>
              </a:spcAft>
              <a:buNone/>
            </a:pPr>
            <a:endParaRPr sz="1400" i="1" dirty="0">
              <a:solidFill>
                <a:srgbClr val="EED49F"/>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i="1" dirty="0">
              <a:solidFill>
                <a:srgbClr val="6E738D"/>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6" name="Google Shape;216;p6"/>
          <p:cNvSpPr txBox="1"/>
          <p:nvPr/>
        </p:nvSpPr>
        <p:spPr>
          <a:xfrm>
            <a:off x="451635" y="1592831"/>
            <a:ext cx="11137614" cy="5109061"/>
          </a:xfrm>
          <a:prstGeom prst="rect">
            <a:avLst/>
          </a:prstGeom>
          <a:noFill/>
          <a:ln>
            <a:noFill/>
          </a:ln>
        </p:spPr>
        <p:txBody>
          <a:bodyPr spcFirstLastPara="1" wrap="square" lIns="91425" tIns="91425" rIns="91425" bIns="91425" anchor="t" anchorCtr="0">
            <a:spAutoFit/>
          </a:bodyPr>
          <a:lstStyle/>
          <a:p>
            <a:r>
              <a:rPr lang="en-IN" sz="1600" b="1" dirty="0">
                <a:solidFill>
                  <a:schemeClr val="tx1"/>
                </a:solidFill>
              </a:rPr>
              <a:t>Drawbacks of User defined Functions </a:t>
            </a:r>
            <a:r>
              <a:rPr lang="en-IN" sz="1600" dirty="0">
                <a:solidFill>
                  <a:schemeClr val="tx1"/>
                </a:solidFill>
              </a:rPr>
              <a:t>(</a:t>
            </a:r>
            <a:r>
              <a:rPr lang="en-IN" sz="1600" dirty="0" err="1">
                <a:solidFill>
                  <a:schemeClr val="tx1"/>
                </a:solidFill>
              </a:rPr>
              <a:t>affine_transform</a:t>
            </a:r>
            <a:r>
              <a:rPr lang="en-IN" sz="1600" dirty="0">
                <a:solidFill>
                  <a:schemeClr val="tx1"/>
                </a:solidFill>
              </a:rPr>
              <a:t>):</a:t>
            </a:r>
          </a:p>
          <a:p>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The corners of the rotated image were trimmed because the bounding box of the rotated image was set to the same size as the original image. </a:t>
            </a:r>
          </a:p>
          <a:p>
            <a:pPr marL="285750" indent="-285750">
              <a:buFont typeface="Arial" panose="020B0604020202020204" pitchFamily="34" charset="0"/>
              <a:buChar char="•"/>
            </a:pPr>
            <a:r>
              <a:rPr lang="en-US" sz="1600" dirty="0">
                <a:solidFill>
                  <a:schemeClr val="tx1"/>
                </a:solidFill>
              </a:rPr>
              <a:t>Grayscale images cannot undergo rotation.</a:t>
            </a:r>
          </a:p>
          <a:p>
            <a:endParaRPr lang="en-US" sz="1600" dirty="0">
              <a:solidFill>
                <a:schemeClr val="tx1"/>
              </a:solidFill>
            </a:endParaRPr>
          </a:p>
          <a:p>
            <a:r>
              <a:rPr lang="en-US" sz="1600" dirty="0">
                <a:solidFill>
                  <a:schemeClr val="tx1"/>
                </a:solidFill>
              </a:rPr>
              <a:t>Time Comparison Table of Different Images Between User-Defined Affine Transform Function and Built-In Affine Transform Function.</a:t>
            </a: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r>
              <a:rPr lang="en-IN" sz="1600" dirty="0">
                <a:solidFill>
                  <a:schemeClr val="tx1"/>
                </a:solidFill>
              </a:rPr>
              <a:t>Image source: https://web.archive.org/web/20110526212755/http://sipi.usc.edu/database/database.php?volume=misc</a:t>
            </a:r>
          </a:p>
          <a:p>
            <a:r>
              <a:rPr lang="en-IN" sz="1600" dirty="0">
                <a:solidFill>
                  <a:schemeClr val="tx1"/>
                </a:solidFill>
              </a:rPr>
              <a:t>So the user defined function is not better than the existing warpAffine function.</a:t>
            </a:r>
          </a:p>
        </p:txBody>
      </p:sp>
      <p:pic>
        <p:nvPicPr>
          <p:cNvPr id="214" name="Google Shape;214;p6"/>
          <p:cNvPicPr preferRelativeResize="0"/>
          <p:nvPr/>
        </p:nvPicPr>
        <p:blipFill rotWithShape="1">
          <a:blip r:embed="rId3">
            <a:alphaModFix/>
          </a:blip>
          <a:srcRect l="4529" t="20267" r="4173" b="26840"/>
          <a:stretch/>
        </p:blipFill>
        <p:spPr>
          <a:xfrm>
            <a:off x="10942081" y="105045"/>
            <a:ext cx="1249918" cy="474910"/>
          </a:xfrm>
          <a:prstGeom prst="rect">
            <a:avLst/>
          </a:prstGeom>
          <a:noFill/>
          <a:ln>
            <a:noFill/>
          </a:ln>
        </p:spPr>
      </p:pic>
      <p:sp>
        <p:nvSpPr>
          <p:cNvPr id="11" name="Google Shape;212;p6">
            <a:extLst>
              <a:ext uri="{FF2B5EF4-FFF2-40B4-BE49-F238E27FC236}">
                <a16:creationId xmlns:a16="http://schemas.microsoft.com/office/drawing/2014/main" id="{D7BBE322-4235-4E04-BB8B-E67155DBF09E}"/>
              </a:ext>
            </a:extLst>
          </p:cNvPr>
          <p:cNvSpPr txBox="1"/>
          <p:nvPr/>
        </p:nvSpPr>
        <p:spPr>
          <a:xfrm>
            <a:off x="451635" y="105045"/>
            <a:ext cx="9402182" cy="1077178"/>
          </a:xfrm>
          <a:prstGeom prst="rect">
            <a:avLst/>
          </a:prstGeom>
          <a:noFill/>
          <a:ln>
            <a:noFill/>
          </a:ln>
        </p:spPr>
        <p:txBody>
          <a:bodyPr spcFirstLastPara="1" wrap="square" lIns="91425" tIns="45700" rIns="91425" bIns="45700" anchor="ctr" anchorCtr="0">
            <a:spAutoFit/>
          </a:bodyPr>
          <a:lstStyle/>
          <a:p>
            <a:pPr lvl="0">
              <a:buSzPts val="3200"/>
            </a:pPr>
            <a:r>
              <a:rPr lang="en-US" sz="3200" b="1" dirty="0">
                <a:solidFill>
                  <a:schemeClr val="dk1"/>
                </a:solidFill>
              </a:rPr>
              <a:t>Comparison between user defined function and inbuild function</a:t>
            </a:r>
          </a:p>
        </p:txBody>
      </p:sp>
      <p:graphicFrame>
        <p:nvGraphicFramePr>
          <p:cNvPr id="5" name="Table 4">
            <a:extLst>
              <a:ext uri="{FF2B5EF4-FFF2-40B4-BE49-F238E27FC236}">
                <a16:creationId xmlns:a16="http://schemas.microsoft.com/office/drawing/2014/main" id="{11B4DE34-E0FA-48B1-AF8D-1E6DE74B3AED}"/>
              </a:ext>
            </a:extLst>
          </p:cNvPr>
          <p:cNvGraphicFramePr>
            <a:graphicFrameLocks noGrp="1"/>
          </p:cNvGraphicFramePr>
          <p:nvPr>
            <p:extLst>
              <p:ext uri="{D42A27DB-BD31-4B8C-83A1-F6EECF244321}">
                <p14:modId xmlns:p14="http://schemas.microsoft.com/office/powerpoint/2010/main" val="2580670711"/>
              </p:ext>
            </p:extLst>
          </p:nvPr>
        </p:nvGraphicFramePr>
        <p:xfrm>
          <a:off x="2486346" y="3429001"/>
          <a:ext cx="6154220" cy="2660420"/>
        </p:xfrm>
        <a:graphic>
          <a:graphicData uri="http://schemas.openxmlformats.org/drawingml/2006/table">
            <a:tbl>
              <a:tblPr>
                <a:tableStyleId>{BC89EF96-8CEA-46FF-86C4-4CE0E7609802}</a:tableStyleId>
              </a:tblPr>
              <a:tblGrid>
                <a:gridCol w="936911">
                  <a:extLst>
                    <a:ext uri="{9D8B030D-6E8A-4147-A177-3AD203B41FA5}">
                      <a16:colId xmlns:a16="http://schemas.microsoft.com/office/drawing/2014/main" val="455527280"/>
                    </a:ext>
                  </a:extLst>
                </a:gridCol>
                <a:gridCol w="1129805">
                  <a:extLst>
                    <a:ext uri="{9D8B030D-6E8A-4147-A177-3AD203B41FA5}">
                      <a16:colId xmlns:a16="http://schemas.microsoft.com/office/drawing/2014/main" val="1228380026"/>
                    </a:ext>
                  </a:extLst>
                </a:gridCol>
                <a:gridCol w="725647">
                  <a:extLst>
                    <a:ext uri="{9D8B030D-6E8A-4147-A177-3AD203B41FA5}">
                      <a16:colId xmlns:a16="http://schemas.microsoft.com/office/drawing/2014/main" val="3819574467"/>
                    </a:ext>
                  </a:extLst>
                </a:gridCol>
                <a:gridCol w="578681">
                  <a:extLst>
                    <a:ext uri="{9D8B030D-6E8A-4147-A177-3AD203B41FA5}">
                      <a16:colId xmlns:a16="http://schemas.microsoft.com/office/drawing/2014/main" val="1840378191"/>
                    </a:ext>
                  </a:extLst>
                </a:gridCol>
                <a:gridCol w="293933">
                  <a:extLst>
                    <a:ext uri="{9D8B030D-6E8A-4147-A177-3AD203B41FA5}">
                      <a16:colId xmlns:a16="http://schemas.microsoft.com/office/drawing/2014/main" val="3011855770"/>
                    </a:ext>
                  </a:extLst>
                </a:gridCol>
                <a:gridCol w="881798">
                  <a:extLst>
                    <a:ext uri="{9D8B030D-6E8A-4147-A177-3AD203B41FA5}">
                      <a16:colId xmlns:a16="http://schemas.microsoft.com/office/drawing/2014/main" val="4199238965"/>
                    </a:ext>
                  </a:extLst>
                </a:gridCol>
                <a:gridCol w="578681">
                  <a:extLst>
                    <a:ext uri="{9D8B030D-6E8A-4147-A177-3AD203B41FA5}">
                      <a16:colId xmlns:a16="http://schemas.microsoft.com/office/drawing/2014/main" val="1369739628"/>
                    </a:ext>
                  </a:extLst>
                </a:gridCol>
                <a:gridCol w="1028764">
                  <a:extLst>
                    <a:ext uri="{9D8B030D-6E8A-4147-A177-3AD203B41FA5}">
                      <a16:colId xmlns:a16="http://schemas.microsoft.com/office/drawing/2014/main" val="877153864"/>
                    </a:ext>
                  </a:extLst>
                </a:gridCol>
              </a:tblGrid>
              <a:tr h="215115">
                <a:tc gridSpan="4">
                  <a:txBody>
                    <a:bodyPr/>
                    <a:lstStyle/>
                    <a:p>
                      <a:pPr algn="ctr" fontAlgn="b"/>
                      <a:r>
                        <a:rPr lang="en-IN" sz="1100" u="none" strike="noStrike">
                          <a:effectLst/>
                        </a:rPr>
                        <a:t>Image</a:t>
                      </a:r>
                      <a:endParaRPr lang="en-IN" sz="1100" b="0"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tc hMerge="1">
                  <a:txBody>
                    <a:bodyPr/>
                    <a:lstStyle/>
                    <a:p>
                      <a:endParaRPr lang="en-IN"/>
                    </a:p>
                  </a:txBody>
                  <a:tcPr/>
                </a:tc>
                <a:tc hMerge="1">
                  <a:txBody>
                    <a:bodyPr/>
                    <a:lstStyle/>
                    <a:p>
                      <a:endParaRPr lang="en-IN"/>
                    </a:p>
                  </a:txBody>
                  <a:tcPr/>
                </a:tc>
                <a:tc rowSpan="10">
                  <a:txBody>
                    <a:bodyPr/>
                    <a:lstStyle/>
                    <a:p>
                      <a:pPr algn="ctr"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6350" marR="6350" marT="6350" marB="0" anchor="ctr"/>
                </a:tc>
                <a:tc gridSpan="3">
                  <a:txBody>
                    <a:bodyPr/>
                    <a:lstStyle/>
                    <a:p>
                      <a:pPr algn="ctr" fontAlgn="b"/>
                      <a:r>
                        <a:rPr lang="en-IN" sz="1100" u="none" strike="noStrike">
                          <a:effectLst/>
                        </a:rPr>
                        <a:t>Time (sec)</a:t>
                      </a:r>
                      <a:endParaRPr lang="en-IN" sz="1100" b="0"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90839101"/>
                  </a:ext>
                </a:extLst>
              </a:tr>
              <a:tr h="430231">
                <a:tc>
                  <a:txBody>
                    <a:bodyPr/>
                    <a:lstStyle/>
                    <a:p>
                      <a:pPr algn="ctr" fontAlgn="ctr"/>
                      <a:r>
                        <a:rPr lang="en-IN" sz="1100" u="none" strike="noStrike">
                          <a:effectLst/>
                        </a:rPr>
                        <a:t>Filename</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Description</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Size</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Type</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dirty="0">
                          <a:effectLst/>
                        </a:rPr>
                        <a:t>In User Defined</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Inbuild (Warp-affine)</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Difference</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215718828"/>
                  </a:ext>
                </a:extLst>
              </a:tr>
              <a:tr h="215115">
                <a:tc>
                  <a:txBody>
                    <a:bodyPr/>
                    <a:lstStyle/>
                    <a:p>
                      <a:pPr algn="ctr" fontAlgn="ctr"/>
                      <a:r>
                        <a:rPr lang="en-IN" sz="1100" u="none" strike="noStrike">
                          <a:effectLst/>
                        </a:rPr>
                        <a:t>test_img_01</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Girl</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256 X 256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2.797</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0.554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2.243</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034741972"/>
                  </a:ext>
                </a:extLst>
              </a:tr>
              <a:tr h="215115">
                <a:tc>
                  <a:txBody>
                    <a:bodyPr/>
                    <a:lstStyle/>
                    <a:p>
                      <a:pPr algn="ctr" fontAlgn="ctr"/>
                      <a:r>
                        <a:rPr lang="en-IN" sz="1100" u="none" strike="noStrike">
                          <a:effectLst/>
                        </a:rPr>
                        <a:t>test_img_02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House</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257 X 256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2.808</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0.627</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2.181</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4291203"/>
                  </a:ext>
                </a:extLst>
              </a:tr>
              <a:tr h="215115">
                <a:tc>
                  <a:txBody>
                    <a:bodyPr/>
                    <a:lstStyle/>
                    <a:p>
                      <a:pPr algn="ctr" fontAlgn="ctr"/>
                      <a:r>
                        <a:rPr lang="en-IN" sz="1100" u="none" strike="noStrike">
                          <a:effectLst/>
                        </a:rPr>
                        <a:t>test_img_03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Tree</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258 X 256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2.763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0.593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2.17</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16194209"/>
                  </a:ext>
                </a:extLst>
              </a:tr>
              <a:tr h="215115">
                <a:tc>
                  <a:txBody>
                    <a:bodyPr/>
                    <a:lstStyle/>
                    <a:p>
                      <a:pPr algn="ctr" fontAlgn="ctr"/>
                      <a:r>
                        <a:rPr lang="en-IN" sz="1100" u="none" strike="noStrike">
                          <a:effectLst/>
                        </a:rPr>
                        <a:t>test_img_04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Jelly_beans</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259 X 256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3.323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0.564</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2.759</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261345322"/>
                  </a:ext>
                </a:extLst>
              </a:tr>
              <a:tr h="215115">
                <a:tc>
                  <a:txBody>
                    <a:bodyPr/>
                    <a:lstStyle/>
                    <a:p>
                      <a:pPr algn="ctr" fontAlgn="ctr"/>
                      <a:r>
                        <a:rPr lang="en-IN" sz="1100" u="none" strike="noStrike">
                          <a:effectLst/>
                        </a:rPr>
                        <a:t>test_img_05</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Mandrill</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512 X 512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err="1">
                          <a:effectLst/>
                        </a:rPr>
                        <a:t>Color</a:t>
                      </a:r>
                      <a:endParaRPr lang="en-IN" sz="1100" b="0" i="0" u="none" strike="noStrike" dirty="0">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dirty="0">
                          <a:effectLst/>
                        </a:rPr>
                        <a:t>3.07</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0.664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2.406</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951040748"/>
                  </a:ext>
                </a:extLst>
              </a:tr>
              <a:tr h="215115">
                <a:tc>
                  <a:txBody>
                    <a:bodyPr/>
                    <a:lstStyle/>
                    <a:p>
                      <a:pPr algn="ctr" fontAlgn="ctr"/>
                      <a:r>
                        <a:rPr lang="en-IN" sz="1100" u="none" strike="noStrike">
                          <a:effectLst/>
                        </a:rPr>
                        <a:t>test_img_06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Girl</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513 X 512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3.049</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0.501</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2.548</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29390149"/>
                  </a:ext>
                </a:extLst>
              </a:tr>
              <a:tr h="215115">
                <a:tc>
                  <a:txBody>
                    <a:bodyPr/>
                    <a:lstStyle/>
                    <a:p>
                      <a:pPr algn="ctr" fontAlgn="ctr"/>
                      <a:r>
                        <a:rPr lang="en-IN" sz="1100" u="none" strike="noStrike">
                          <a:effectLst/>
                        </a:rPr>
                        <a:t>test_img_07</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Airplane-F16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514 X 512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3.051</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0.607</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2.444</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20102179"/>
                  </a:ext>
                </a:extLst>
              </a:tr>
              <a:tr h="215115">
                <a:tc>
                  <a:txBody>
                    <a:bodyPr/>
                    <a:lstStyle/>
                    <a:p>
                      <a:pPr algn="ctr" fontAlgn="ctr"/>
                      <a:r>
                        <a:rPr lang="en-IN" sz="1100" u="none" strike="noStrike">
                          <a:effectLst/>
                        </a:rPr>
                        <a:t>test_img_08</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Sailboat</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515 X 512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Color</a:t>
                      </a:r>
                      <a:endParaRPr lang="en-IN" sz="1100" b="0" i="0" u="none" strike="noStrike">
                        <a:solidFill>
                          <a:srgbClr val="000000"/>
                        </a:solidFill>
                        <a:effectLst/>
                        <a:latin typeface="Calibri" panose="020F0502020204030204" pitchFamily="34" charset="0"/>
                      </a:endParaRPr>
                    </a:p>
                  </a:txBody>
                  <a:tcPr marL="6350" marR="6350" marT="6350" marB="0" anchor="ctr"/>
                </a:tc>
                <a:tc vMerge="1">
                  <a:txBody>
                    <a:bodyPr/>
                    <a:lstStyle/>
                    <a:p>
                      <a:endParaRPr lang="en-IN"/>
                    </a:p>
                  </a:txBody>
                  <a:tcPr/>
                </a:tc>
                <a:tc>
                  <a:txBody>
                    <a:bodyPr/>
                    <a:lstStyle/>
                    <a:p>
                      <a:pPr algn="ctr" fontAlgn="b"/>
                      <a:r>
                        <a:rPr lang="en-IN" sz="1100" u="none" strike="noStrike">
                          <a:effectLst/>
                        </a:rPr>
                        <a:t>2.745</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0.59</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2.155</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986276461"/>
                  </a:ext>
                </a:extLst>
              </a:tr>
              <a:tr h="215115">
                <a:tc gridSpan="3">
                  <a:txBody>
                    <a:bodyPr/>
                    <a:lstStyle/>
                    <a:p>
                      <a:pPr algn="ctr"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tc hMerge="1">
                  <a:txBody>
                    <a:bodyPr/>
                    <a:lstStyle/>
                    <a:p>
                      <a:endParaRPr lang="en-IN"/>
                    </a:p>
                  </a:txBody>
                  <a:tcPr/>
                </a:tc>
                <a:tc gridSpan="2">
                  <a:txBody>
                    <a:bodyPr/>
                    <a:lstStyle/>
                    <a:p>
                      <a:pPr algn="ctr" fontAlgn="b"/>
                      <a:r>
                        <a:rPr lang="en-IN" sz="1100" u="none" strike="noStrike">
                          <a:effectLst/>
                        </a:rPr>
                        <a:t>Avg:</a:t>
                      </a:r>
                      <a:endParaRPr lang="en-IN" sz="1100" b="0"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tc>
                  <a:txBody>
                    <a:bodyPr/>
                    <a:lstStyle/>
                    <a:p>
                      <a:pPr algn="ctr" fontAlgn="b"/>
                      <a:r>
                        <a:rPr lang="en-IN" sz="1100" u="none" strike="noStrike">
                          <a:effectLst/>
                        </a:rPr>
                        <a:t>2.95075</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a:effectLst/>
                        </a:rPr>
                        <a:t>0.5875</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N" sz="1100" u="none" strike="noStrike" dirty="0">
                          <a:effectLst/>
                        </a:rPr>
                        <a:t>2.36325</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663865479"/>
                  </a:ext>
                </a:extLst>
              </a:tr>
            </a:tbl>
          </a:graphicData>
        </a:graphic>
      </p:graphicFrame>
    </p:spTree>
    <p:extLst>
      <p:ext uri="{BB962C8B-B14F-4D97-AF65-F5344CB8AC3E}">
        <p14:creationId xmlns:p14="http://schemas.microsoft.com/office/powerpoint/2010/main" val="194426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9"/>
          <p:cNvSpPr txBox="1">
            <a:spLocks noGrp="1"/>
          </p:cNvSpPr>
          <p:nvPr>
            <p:ph type="ctrTitle"/>
          </p:nvPr>
        </p:nvSpPr>
        <p:spPr>
          <a:xfrm>
            <a:off x="415600" y="10186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Modifications made to DLR</a:t>
            </a:r>
            <a:endParaRPr sz="4000"/>
          </a:p>
        </p:txBody>
      </p:sp>
      <p:sp>
        <p:nvSpPr>
          <p:cNvPr id="447" name="Google Shape;447;p59"/>
          <p:cNvSpPr txBox="1">
            <a:spLocks noGrp="1"/>
          </p:cNvSpPr>
          <p:nvPr>
            <p:ph type="subTitle" idx="1"/>
          </p:nvPr>
        </p:nvSpPr>
        <p:spPr>
          <a:xfrm>
            <a:off x="415600" y="2241533"/>
            <a:ext cx="8880400" cy="3818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The key modifications made to the existing DLR algorithm are mostly:</a:t>
            </a:r>
            <a:endParaRPr sz="1866"/>
          </a:p>
          <a:p>
            <a:pPr marL="457200" lvl="0" indent="-317500" algn="l" rtl="0">
              <a:spcBef>
                <a:spcPts val="1000"/>
              </a:spcBef>
              <a:spcAft>
                <a:spcPts val="0"/>
              </a:spcAft>
              <a:buSzPts val="1400"/>
              <a:buChar char="➔"/>
            </a:pPr>
            <a:r>
              <a:rPr lang="en" sz="1866"/>
              <a:t>A base line equation is not calculated. All computations are based on the starting line (</a:t>
            </a:r>
            <a:r>
              <a:rPr lang="en" sz="1866" i="1"/>
              <a:t>f</a:t>
            </a:r>
            <a:r>
              <a:rPr lang="en" sz="1866" i="1" baseline="-25000"/>
              <a:t>s</a:t>
            </a:r>
            <a:r>
              <a:rPr lang="en" sz="1866"/>
              <a:t>) alone, significantly reducing overall algorithm complexity.</a:t>
            </a:r>
            <a:endParaRPr sz="1866"/>
          </a:p>
          <a:p>
            <a:pPr marL="457200" lvl="0" indent="-317500" algn="l" rtl="0">
              <a:spcBef>
                <a:spcPts val="1000"/>
              </a:spcBef>
              <a:spcAft>
                <a:spcPts val="0"/>
              </a:spcAft>
              <a:buSzPts val="1400"/>
              <a:buChar char="➔"/>
            </a:pPr>
            <a:r>
              <a:rPr lang="en" sz="1866"/>
              <a:t>A robust pixel mapping strategy is used, instead of relying on incrementing the base line equation. This solves the issue of </a:t>
            </a:r>
            <a:r>
              <a:rPr lang="en" sz="1866" i="1"/>
              <a:t>how exactly a pixel is mapped</a:t>
            </a:r>
            <a:r>
              <a:rPr lang="en" sz="1866"/>
              <a:t>, since that, in particular, is not very clearly mentioned in the original research paper.</a:t>
            </a:r>
            <a:endParaRPr sz="1866"/>
          </a:p>
          <a:p>
            <a:pPr marL="457200" lvl="0" indent="-317500" algn="l" rtl="0">
              <a:spcBef>
                <a:spcPts val="1000"/>
              </a:spcBef>
              <a:spcAft>
                <a:spcPts val="1000"/>
              </a:spcAft>
              <a:buSzPts val="1400"/>
              <a:buChar char="➔"/>
            </a:pPr>
            <a:r>
              <a:rPr lang="en" sz="1866"/>
              <a:t>Further, the new strategy generalises the algorithm even further by calculating the new image size only once (mrt and nrt), regardless of zone, and also exploiting the fact, that a starting point is always of the form:</a:t>
            </a:r>
            <a:br>
              <a:rPr lang="en" sz="1866"/>
            </a:br>
            <a:r>
              <a:rPr lang="en" sz="1866" i="1"/>
              <a:t>(f</a:t>
            </a:r>
            <a:r>
              <a:rPr lang="en" sz="1866" i="1" baseline="-25000"/>
              <a:t>s </a:t>
            </a:r>
            <a:r>
              <a:rPr lang="en" sz="1866" i="1"/>
              <a:t>(i), i), </a:t>
            </a:r>
            <a:r>
              <a:rPr lang="en" sz="1866"/>
              <a:t>to further ease out the logic.</a:t>
            </a:r>
            <a:endParaRPr sz="1866"/>
          </a:p>
        </p:txBody>
      </p:sp>
      <p:pic>
        <p:nvPicPr>
          <p:cNvPr id="446" name="Google Shape;446;p59"/>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0"/>
          <p:cNvSpPr txBox="1">
            <a:spLocks noGrp="1"/>
          </p:cNvSpPr>
          <p:nvPr>
            <p:ph type="ctrTitle"/>
          </p:nvPr>
        </p:nvSpPr>
        <p:spPr>
          <a:xfrm>
            <a:off x="415600" y="10186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The Algorithm Itself</a:t>
            </a:r>
            <a:endParaRPr sz="4000" dirty="0"/>
          </a:p>
        </p:txBody>
      </p:sp>
      <p:sp>
        <p:nvSpPr>
          <p:cNvPr id="455" name="Google Shape;455;p60"/>
          <p:cNvSpPr txBox="1">
            <a:spLocks noGrp="1"/>
          </p:cNvSpPr>
          <p:nvPr>
            <p:ph type="subTitle" idx="1"/>
          </p:nvPr>
        </p:nvSpPr>
        <p:spPr>
          <a:xfrm>
            <a:off x="415600" y="2241533"/>
            <a:ext cx="11854400" cy="40284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solidFill>
                  <a:srgbClr val="C6A0F6"/>
                </a:solidFill>
                <a:latin typeface="Courier New"/>
                <a:ea typeface="Courier New"/>
                <a:cs typeface="Courier New"/>
                <a:sym typeface="Courier New"/>
              </a:rPr>
              <a:t>def</a:t>
            </a:r>
            <a:r>
              <a:rPr lang="en" sz="1400" dirty="0">
                <a:solidFill>
                  <a:srgbClr val="CAD3F5"/>
                </a:solidFill>
                <a:latin typeface="Courier New"/>
                <a:ea typeface="Courier New"/>
                <a:cs typeface="Courier New"/>
                <a:sym typeface="Courier New"/>
              </a:rPr>
              <a:t> </a:t>
            </a:r>
            <a:r>
              <a:rPr lang="en" sz="1400" i="1" dirty="0">
                <a:solidFill>
                  <a:srgbClr val="8AADF4"/>
                </a:solidFill>
                <a:latin typeface="Courier New"/>
                <a:ea typeface="Courier New"/>
                <a:cs typeface="Courier New"/>
                <a:sym typeface="Courier New"/>
              </a:rPr>
              <a:t>rotate</a:t>
            </a:r>
            <a:r>
              <a:rPr lang="en" sz="1400" dirty="0">
                <a:solidFill>
                  <a:srgbClr val="939AB7"/>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img</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rot</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x_offset</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y_offset</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delta_x</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delta_y</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delta_i</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fs</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outer_limit</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last_px</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horizontal</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negate_coords</a:t>
            </a:r>
            <a:r>
              <a:rPr lang="en" sz="1400" dirty="0">
                <a:solidFill>
                  <a:srgbClr val="8BD5CA"/>
                </a:solidFill>
                <a:latin typeface="Courier New"/>
                <a:ea typeface="Courier New"/>
                <a:cs typeface="Courier New"/>
                <a:sym typeface="Courier New"/>
              </a:rPr>
              <a:t>=</a:t>
            </a:r>
            <a:r>
              <a:rPr lang="en" sz="1400" dirty="0">
                <a:solidFill>
                  <a:srgbClr val="C6A0F6"/>
                </a:solidFill>
                <a:latin typeface="Courier New"/>
                <a:ea typeface="Courier New"/>
                <a:cs typeface="Courier New"/>
                <a:sym typeface="Courier New"/>
              </a:rPr>
              <a:t>False</a:t>
            </a:r>
            <a:r>
              <a:rPr lang="en" sz="1400" dirty="0">
                <a:solidFill>
                  <a:srgbClr val="939AB7"/>
                </a:solidFill>
                <a:latin typeface="Courier New"/>
                <a:ea typeface="Courier New"/>
                <a:cs typeface="Courier New"/>
                <a:sym typeface="Courier New"/>
              </a:rPr>
              <a:t>,</a:t>
            </a:r>
            <a:r>
              <a:rPr lang="en" sz="1400" dirty="0">
                <a:solidFill>
                  <a:srgbClr val="EE99A0"/>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flip_range</a:t>
            </a:r>
            <a:r>
              <a:rPr lang="en" sz="1400" dirty="0">
                <a:solidFill>
                  <a:srgbClr val="8BD5CA"/>
                </a:solidFill>
                <a:latin typeface="Courier New"/>
                <a:ea typeface="Courier New"/>
                <a:cs typeface="Courier New"/>
                <a:sym typeface="Courier New"/>
              </a:rPr>
              <a:t>=</a:t>
            </a:r>
            <a:r>
              <a:rPr lang="en" sz="1400" dirty="0">
                <a:solidFill>
                  <a:srgbClr val="C6A0F6"/>
                </a:solidFill>
                <a:latin typeface="Courier New"/>
                <a:ea typeface="Courier New"/>
                <a:cs typeface="Courier New"/>
                <a:sym typeface="Courier New"/>
              </a:rPr>
              <a:t>False</a:t>
            </a:r>
            <a:r>
              <a:rPr lang="en" sz="1400" dirty="0">
                <a:solidFill>
                  <a:srgbClr val="939AB7"/>
                </a:solidFill>
                <a:latin typeface="Courier New"/>
                <a:ea typeface="Courier New"/>
                <a:cs typeface="Courier New"/>
                <a:sym typeface="Courier New"/>
              </a:rPr>
              <a:t>):</a:t>
            </a:r>
            <a:endParaRPr sz="1400" i="1" dirty="0">
              <a:solidFill>
                <a:srgbClr val="6E738D"/>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src_i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0</a:t>
            </a:r>
            <a:endParaRPr sz="1400" dirty="0">
              <a:solidFill>
                <a:srgbClr val="F5A97F"/>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shift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F5A97F"/>
                </a:solidFill>
                <a:latin typeface="Courier New"/>
                <a:ea typeface="Courier New"/>
                <a:cs typeface="Courier New"/>
                <a:sym typeface="Courier New"/>
              </a:rPr>
              <a:t>1</a:t>
            </a:r>
            <a:endParaRPr sz="1400" dirty="0">
              <a:solidFill>
                <a:srgbClr val="F5A97F"/>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for</a:t>
            </a:r>
            <a:r>
              <a:rPr lang="en" sz="1400" dirty="0">
                <a:solidFill>
                  <a:srgbClr val="CAD3F5"/>
                </a:solidFill>
                <a:latin typeface="Courier New"/>
                <a:ea typeface="Courier New"/>
                <a:cs typeface="Courier New"/>
                <a:sym typeface="Courier New"/>
              </a:rPr>
              <a:t> i </a:t>
            </a:r>
            <a:r>
              <a:rPr lang="en" sz="1400" dirty="0">
                <a:solidFill>
                  <a:srgbClr val="C6A0F6"/>
                </a:solidFill>
                <a:latin typeface="Courier New"/>
                <a:ea typeface="Courier New"/>
                <a:cs typeface="Courier New"/>
                <a:sym typeface="Courier New"/>
              </a:rPr>
              <a:t>in</a:t>
            </a:r>
            <a:r>
              <a:rPr lang="en" sz="1400" dirty="0">
                <a:solidFill>
                  <a:srgbClr val="CAD3F5"/>
                </a:solidFill>
                <a:latin typeface="Courier New"/>
                <a:ea typeface="Courier New"/>
                <a:cs typeface="Courier New"/>
                <a:sym typeface="Courier New"/>
              </a:rPr>
              <a:t> </a:t>
            </a:r>
            <a:r>
              <a:rPr lang="en" sz="1400" i="1" dirty="0">
                <a:solidFill>
                  <a:srgbClr val="C6A0F6"/>
                </a:solidFill>
                <a:latin typeface="Courier New"/>
                <a:ea typeface="Courier New"/>
                <a:cs typeface="Courier New"/>
                <a:sym typeface="Courier New"/>
              </a:rPr>
              <a:t>range</a:t>
            </a:r>
            <a:r>
              <a:rPr lang="en" sz="1400" dirty="0">
                <a:solidFill>
                  <a:srgbClr val="939AB7"/>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outer_limit</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x_</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y_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fs</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i</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i</a:t>
            </a: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range_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C6A0F6"/>
                </a:solidFill>
                <a:latin typeface="Courier New"/>
                <a:ea typeface="Courier New"/>
                <a:cs typeface="Courier New"/>
                <a:sym typeface="Courier New"/>
              </a:rPr>
              <a:t>range</a:t>
            </a:r>
            <a:r>
              <a:rPr lang="en" sz="1400" dirty="0">
                <a:solidFill>
                  <a:srgbClr val="939AB7"/>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last_px</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F5A97F"/>
                </a:solidFill>
                <a:latin typeface="Courier New"/>
                <a:ea typeface="Courier New"/>
                <a:cs typeface="Courier New"/>
                <a:sym typeface="Courier New"/>
              </a:rPr>
              <a:t>1</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F5A97F"/>
                </a:solidFill>
                <a:latin typeface="Courier New"/>
                <a:ea typeface="Courier New"/>
                <a:cs typeface="Courier New"/>
                <a:sym typeface="Courier New"/>
              </a:rPr>
              <a:t>1</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if</a:t>
            </a:r>
            <a:r>
              <a:rPr lang="en" sz="1400" dirty="0">
                <a:solidFill>
                  <a:srgbClr val="CAD3F5"/>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flip_range</a:t>
            </a: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else</a:t>
            </a:r>
            <a:r>
              <a:rPr lang="en" sz="1400" dirty="0">
                <a:solidFill>
                  <a:srgbClr val="CAD3F5"/>
                </a:solidFill>
                <a:latin typeface="Courier New"/>
                <a:ea typeface="Courier New"/>
                <a:cs typeface="Courier New"/>
                <a:sym typeface="Courier New"/>
              </a:rPr>
              <a:t> </a:t>
            </a:r>
            <a:r>
              <a:rPr lang="en" sz="1400" i="1" dirty="0">
                <a:solidFill>
                  <a:srgbClr val="C6A0F6"/>
                </a:solidFill>
                <a:latin typeface="Courier New"/>
                <a:ea typeface="Courier New"/>
                <a:cs typeface="Courier New"/>
                <a:sym typeface="Courier New"/>
              </a:rPr>
              <a:t>range</a:t>
            </a:r>
            <a:r>
              <a:rPr lang="en" sz="1400" dirty="0">
                <a:solidFill>
                  <a:srgbClr val="939AB7"/>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last_px</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for</a:t>
            </a:r>
            <a:r>
              <a:rPr lang="en" sz="1400" dirty="0">
                <a:solidFill>
                  <a:srgbClr val="CAD3F5"/>
                </a:solidFill>
                <a:latin typeface="Courier New"/>
                <a:ea typeface="Courier New"/>
                <a:cs typeface="Courier New"/>
                <a:sym typeface="Courier New"/>
              </a:rPr>
              <a:t> px </a:t>
            </a:r>
            <a:r>
              <a:rPr lang="en" sz="1400" dirty="0">
                <a:solidFill>
                  <a:srgbClr val="C6A0F6"/>
                </a:solidFill>
                <a:latin typeface="Courier New"/>
                <a:ea typeface="Courier New"/>
                <a:cs typeface="Courier New"/>
                <a:sym typeface="Courier New"/>
              </a:rPr>
              <a:t>in</a:t>
            </a:r>
            <a:r>
              <a:rPr lang="en" sz="1400" dirty="0">
                <a:solidFill>
                  <a:srgbClr val="CAD3F5"/>
                </a:solidFill>
                <a:latin typeface="Courier New"/>
                <a:ea typeface="Courier New"/>
                <a:cs typeface="Courier New"/>
                <a:sym typeface="Courier New"/>
              </a:rPr>
              <a:t> range_</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try</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x</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y</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i_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i="1" dirty="0">
                <a:solidFill>
                  <a:srgbClr val="8AADF4"/>
                </a:solidFill>
                <a:latin typeface="Courier New"/>
                <a:ea typeface="Courier New"/>
                <a:cs typeface="Courier New"/>
                <a:sym typeface="Courier New"/>
              </a:rPr>
              <a:t>floor</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_</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for</a:t>
            </a:r>
            <a:r>
              <a:rPr lang="en" sz="1400" dirty="0">
                <a:solidFill>
                  <a:srgbClr val="CAD3F5"/>
                </a:solidFill>
                <a:latin typeface="Courier New"/>
                <a:ea typeface="Courier New"/>
                <a:cs typeface="Courier New"/>
                <a:sym typeface="Courier New"/>
              </a:rPr>
              <a:t> _ </a:t>
            </a:r>
            <a:r>
              <a:rPr lang="en" sz="1400" dirty="0">
                <a:solidFill>
                  <a:srgbClr val="C6A0F6"/>
                </a:solidFill>
                <a:latin typeface="Courier New"/>
                <a:ea typeface="Courier New"/>
                <a:cs typeface="Courier New"/>
                <a:sym typeface="Courier New"/>
              </a:rPr>
              <a:t>in</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x_</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y_</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src_i</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if</a:t>
            </a:r>
            <a:r>
              <a:rPr lang="en" sz="1400" dirty="0">
                <a:solidFill>
                  <a:srgbClr val="CAD3F5"/>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negate_coords</a:t>
            </a:r>
            <a:r>
              <a:rPr lang="en" sz="1400" dirty="0">
                <a:solidFill>
                  <a:srgbClr val="939AB7"/>
                </a:solidFill>
                <a:latin typeface="Courier New"/>
                <a:ea typeface="Courier New"/>
                <a:cs typeface="Courier New"/>
                <a:sym typeface="Courier New"/>
              </a:rPr>
              <a:t>: </a:t>
            </a:r>
            <a:r>
              <a:rPr lang="en" sz="1400" dirty="0">
                <a:solidFill>
                  <a:srgbClr val="CAD3F5"/>
                </a:solidFill>
                <a:latin typeface="Courier New"/>
                <a:ea typeface="Courier New"/>
                <a:cs typeface="Courier New"/>
                <a:sym typeface="Courier New"/>
              </a:rPr>
              <a:t>shift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F5A97F"/>
                </a:solidFill>
                <a:latin typeface="Courier New"/>
                <a:ea typeface="Courier New"/>
                <a:cs typeface="Courier New"/>
                <a:sym typeface="Courier New"/>
              </a:rPr>
              <a:t>1</a:t>
            </a: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b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px</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i_</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if</a:t>
            </a: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not</a:t>
            </a:r>
            <a:r>
              <a:rPr lang="en" sz="1400" dirty="0">
                <a:solidFill>
                  <a:srgbClr val="CAD3F5"/>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horizontal</a:t>
            </a: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else</a:t>
            </a:r>
            <a:r>
              <a:rPr lang="en" sz="1400" dirty="0">
                <a:solidFill>
                  <a:srgbClr val="CAD3F5"/>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i_</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px</a:t>
            </a:r>
            <a:r>
              <a:rPr lang="en" sz="1400" dirty="0">
                <a:solidFill>
                  <a:srgbClr val="939AB7"/>
                </a:solidFill>
                <a:latin typeface="Courier New"/>
                <a:ea typeface="Courier New"/>
                <a:cs typeface="Courier New"/>
                <a:sym typeface="Courier New"/>
              </a:rPr>
              <a:t>)</a:t>
            </a: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rot</a:t>
            </a:r>
            <a:r>
              <a:rPr lang="en" sz="1400" dirty="0">
                <a:solidFill>
                  <a:srgbClr val="939AB7"/>
                </a:solidFill>
                <a:latin typeface="Courier New"/>
                <a:ea typeface="Courier New"/>
                <a:cs typeface="Courier New"/>
                <a:sym typeface="Courier New"/>
              </a:rPr>
              <a:t>[</a:t>
            </a:r>
            <a:r>
              <a:rPr lang="en" sz="1400" i="1" dirty="0">
                <a:solidFill>
                  <a:srgbClr val="CAD3F5"/>
                </a:solidFill>
                <a:latin typeface="Courier New"/>
                <a:ea typeface="Courier New"/>
                <a:cs typeface="Courier New"/>
                <a:sym typeface="Courier New"/>
              </a:rPr>
              <a:t>shift</a:t>
            </a:r>
            <a:r>
              <a:rPr lang="en" sz="1400" i="1" dirty="0">
                <a:solidFill>
                  <a:srgbClr val="EE99A0"/>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i="1" dirty="0">
                <a:solidFill>
                  <a:srgbClr val="CAD3F5"/>
                </a:solidFill>
                <a:latin typeface="Courier New"/>
                <a:ea typeface="Courier New"/>
                <a:cs typeface="Courier New"/>
                <a:sym typeface="Courier New"/>
              </a:rPr>
              <a:t>y</a:t>
            </a:r>
            <a:r>
              <a:rPr lang="en" sz="1400" i="1" dirty="0">
                <a:solidFill>
                  <a:srgbClr val="EE99A0"/>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y_offset</a:t>
            </a:r>
            <a:r>
              <a:rPr lang="en" sz="1400" dirty="0">
                <a:solidFill>
                  <a:srgbClr val="939AB7"/>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a:t>
            </a:r>
            <a:r>
              <a:rPr lang="en" sz="1400" i="1" dirty="0">
                <a:solidFill>
                  <a:srgbClr val="CAD3F5"/>
                </a:solidFill>
                <a:latin typeface="Courier New"/>
                <a:ea typeface="Courier New"/>
                <a:cs typeface="Courier New"/>
                <a:sym typeface="Courier New"/>
              </a:rPr>
              <a:t>shift</a:t>
            </a:r>
            <a:r>
              <a:rPr lang="en" sz="1400" i="1" dirty="0">
                <a:solidFill>
                  <a:srgbClr val="EE99A0"/>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i="1" dirty="0">
                <a:solidFill>
                  <a:srgbClr val="CAD3F5"/>
                </a:solidFill>
                <a:latin typeface="Courier New"/>
                <a:ea typeface="Courier New"/>
                <a:cs typeface="Courier New"/>
                <a:sym typeface="Courier New"/>
              </a:rPr>
              <a:t>x</a:t>
            </a:r>
            <a:r>
              <a:rPr lang="en" sz="1400" i="1" dirty="0">
                <a:solidFill>
                  <a:srgbClr val="EE99A0"/>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x_offset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img</a:t>
            </a:r>
            <a:r>
              <a:rPr lang="en" sz="1400" dirty="0">
                <a:solidFill>
                  <a:srgbClr val="939AB7"/>
                </a:solidFill>
                <a:latin typeface="Courier New"/>
                <a:ea typeface="Courier New"/>
                <a:cs typeface="Courier New"/>
                <a:sym typeface="Courier New"/>
              </a:rPr>
              <a:t>[</a:t>
            </a:r>
            <a:r>
              <a:rPr lang="en" sz="1400" i="1" dirty="0">
                <a:solidFill>
                  <a:srgbClr val="CAD3F5"/>
                </a:solidFill>
                <a:latin typeface="Courier New"/>
                <a:ea typeface="Courier New"/>
                <a:cs typeface="Courier New"/>
                <a:sym typeface="Courier New"/>
              </a:rPr>
              <a:t>a</a:t>
            </a:r>
            <a:r>
              <a:rPr lang="en" sz="1400" dirty="0">
                <a:solidFill>
                  <a:srgbClr val="939AB7"/>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a:t>
            </a:r>
            <a:r>
              <a:rPr lang="en" sz="1400" i="1" dirty="0">
                <a:solidFill>
                  <a:srgbClr val="CAD3F5"/>
                </a:solidFill>
                <a:latin typeface="Courier New"/>
                <a:ea typeface="Courier New"/>
                <a:cs typeface="Courier New"/>
                <a:sym typeface="Courier New"/>
              </a:rPr>
              <a:t>b</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6E738D"/>
                </a:solidFill>
                <a:latin typeface="Courier New"/>
                <a:ea typeface="Courier New"/>
                <a:cs typeface="Courier New"/>
                <a:sym typeface="Courier New"/>
              </a:rPr>
              <a:t># y, x</a:t>
            </a:r>
            <a:endParaRPr sz="1400" i="1" dirty="0">
              <a:solidFill>
                <a:srgbClr val="6E738D"/>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rot</a:t>
            </a:r>
            <a:r>
              <a:rPr lang="en" sz="1400" dirty="0">
                <a:solidFill>
                  <a:srgbClr val="939AB7"/>
                </a:solidFill>
                <a:latin typeface="Courier New"/>
                <a:ea typeface="Courier New"/>
                <a:cs typeface="Courier New"/>
                <a:sym typeface="Courier New"/>
              </a:rPr>
              <a:t>[</a:t>
            </a:r>
            <a:r>
              <a:rPr lang="en" sz="1400" i="1" dirty="0">
                <a:solidFill>
                  <a:srgbClr val="CAD3F5"/>
                </a:solidFill>
                <a:latin typeface="Courier New"/>
                <a:ea typeface="Courier New"/>
                <a:cs typeface="Courier New"/>
                <a:sym typeface="Courier New"/>
              </a:rPr>
              <a:t>shift</a:t>
            </a:r>
            <a:r>
              <a:rPr lang="en" sz="1400" i="1" dirty="0">
                <a:solidFill>
                  <a:srgbClr val="EE99A0"/>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i="1" dirty="0">
                <a:solidFill>
                  <a:srgbClr val="CAD3F5"/>
                </a:solidFill>
                <a:latin typeface="Courier New"/>
                <a:ea typeface="Courier New"/>
                <a:cs typeface="Courier New"/>
                <a:sym typeface="Courier New"/>
              </a:rPr>
              <a:t>y</a:t>
            </a:r>
            <a:r>
              <a:rPr lang="en" sz="1400" i="1" dirty="0">
                <a:solidFill>
                  <a:srgbClr val="EE99A0"/>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y_offset</a:t>
            </a:r>
            <a:r>
              <a:rPr lang="en" sz="1400" dirty="0">
                <a:solidFill>
                  <a:srgbClr val="939AB7"/>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a:t>
            </a:r>
            <a:r>
              <a:rPr lang="en" sz="1400" i="1" dirty="0">
                <a:solidFill>
                  <a:srgbClr val="F5A97F"/>
                </a:solidFill>
                <a:latin typeface="Courier New"/>
                <a:ea typeface="Courier New"/>
                <a:cs typeface="Courier New"/>
                <a:sym typeface="Courier New"/>
              </a:rPr>
              <a:t>1</a:t>
            </a:r>
            <a:r>
              <a:rPr lang="en" sz="1400" dirty="0">
                <a:solidFill>
                  <a:srgbClr val="939AB7"/>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a:t>
            </a:r>
            <a:r>
              <a:rPr lang="en" sz="1400" i="1" dirty="0">
                <a:solidFill>
                  <a:srgbClr val="CAD3F5"/>
                </a:solidFill>
                <a:latin typeface="Courier New"/>
                <a:ea typeface="Courier New"/>
                <a:cs typeface="Courier New"/>
                <a:sym typeface="Courier New"/>
              </a:rPr>
              <a:t>shift</a:t>
            </a:r>
            <a:r>
              <a:rPr lang="en" sz="1400" i="1" dirty="0">
                <a:solidFill>
                  <a:srgbClr val="EE99A0"/>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a:t>
            </a:r>
            <a:r>
              <a:rPr lang="en" sz="1400" dirty="0">
                <a:solidFill>
                  <a:srgbClr val="939AB7"/>
                </a:solidFill>
                <a:latin typeface="Courier New"/>
                <a:ea typeface="Courier New"/>
                <a:cs typeface="Courier New"/>
                <a:sym typeface="Courier New"/>
              </a:rPr>
              <a:t>(</a:t>
            </a:r>
            <a:r>
              <a:rPr lang="en" sz="1400" i="1" dirty="0">
                <a:solidFill>
                  <a:srgbClr val="CAD3F5"/>
                </a:solidFill>
                <a:latin typeface="Courier New"/>
                <a:ea typeface="Courier New"/>
                <a:cs typeface="Courier New"/>
                <a:sym typeface="Courier New"/>
              </a:rPr>
              <a:t>x</a:t>
            </a:r>
            <a:r>
              <a:rPr lang="en" sz="1400" i="1" dirty="0">
                <a:solidFill>
                  <a:srgbClr val="EE99A0"/>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x_offset</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img</a:t>
            </a:r>
            <a:r>
              <a:rPr lang="en" sz="1400" dirty="0">
                <a:solidFill>
                  <a:srgbClr val="939AB7"/>
                </a:solidFill>
                <a:latin typeface="Courier New"/>
                <a:ea typeface="Courier New"/>
                <a:cs typeface="Courier New"/>
                <a:sym typeface="Courier New"/>
              </a:rPr>
              <a:t>[</a:t>
            </a:r>
            <a:r>
              <a:rPr lang="en" sz="1400" i="1" dirty="0">
                <a:solidFill>
                  <a:srgbClr val="CAD3F5"/>
                </a:solidFill>
                <a:latin typeface="Courier New"/>
                <a:ea typeface="Courier New"/>
                <a:cs typeface="Courier New"/>
                <a:sym typeface="Courier New"/>
              </a:rPr>
              <a:t>a</a:t>
            </a:r>
            <a:r>
              <a:rPr lang="en" sz="1400" i="1" dirty="0">
                <a:solidFill>
                  <a:srgbClr val="EE99A0"/>
                </a:solidFill>
                <a:latin typeface="Courier New"/>
                <a:ea typeface="Courier New"/>
                <a:cs typeface="Courier New"/>
                <a:sym typeface="Courier New"/>
              </a:rPr>
              <a:t> </a:t>
            </a:r>
            <a:r>
              <a:rPr lang="en" sz="1400" dirty="0">
                <a:solidFill>
                  <a:srgbClr val="8BD5CA"/>
                </a:solidFill>
                <a:latin typeface="Courier New"/>
                <a:ea typeface="Courier New"/>
                <a:cs typeface="Courier New"/>
                <a:sym typeface="Courier New"/>
              </a:rPr>
              <a:t>+</a:t>
            </a:r>
            <a:r>
              <a:rPr lang="en" sz="1400" i="1" dirty="0">
                <a:solidFill>
                  <a:srgbClr val="EE99A0"/>
                </a:solidFill>
                <a:latin typeface="Courier New"/>
                <a:ea typeface="Courier New"/>
                <a:cs typeface="Courier New"/>
                <a:sym typeface="Courier New"/>
              </a:rPr>
              <a:t> </a:t>
            </a:r>
            <a:r>
              <a:rPr lang="en" sz="1400" i="1" dirty="0">
                <a:solidFill>
                  <a:srgbClr val="CAD3F5"/>
                </a:solidFill>
                <a:latin typeface="Courier New"/>
                <a:ea typeface="Courier New"/>
                <a:cs typeface="Courier New"/>
                <a:sym typeface="Courier New"/>
              </a:rPr>
              <a:t>b</a:t>
            </a:r>
            <a:r>
              <a:rPr lang="en" sz="1400" dirty="0">
                <a:solidFill>
                  <a:srgbClr val="939AB7"/>
                </a:solidFill>
                <a:latin typeface="Courier New"/>
                <a:ea typeface="Courier New"/>
                <a:cs typeface="Courier New"/>
                <a:sym typeface="Courier New"/>
              </a:rPr>
              <a:t>]</a:t>
            </a:r>
            <a:endParaRPr sz="1400"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x_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delta_x</a:t>
            </a:r>
            <a:endParaRPr sz="1400" i="1" dirty="0">
              <a:solidFill>
                <a:srgbClr val="EE99A0"/>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y_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delta_y</a:t>
            </a:r>
            <a:endParaRPr sz="1400" i="1" dirty="0">
              <a:solidFill>
                <a:srgbClr val="EE99A0"/>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except</a:t>
            </a:r>
            <a:r>
              <a:rPr lang="en" sz="1400" dirty="0">
                <a:solidFill>
                  <a:srgbClr val="CAD3F5"/>
                </a:solidFill>
                <a:latin typeface="Courier New"/>
                <a:ea typeface="Courier New"/>
                <a:cs typeface="Courier New"/>
                <a:sym typeface="Courier New"/>
              </a:rPr>
              <a:t> </a:t>
            </a:r>
            <a:r>
              <a:rPr lang="en" sz="1400" i="1" dirty="0">
                <a:solidFill>
                  <a:srgbClr val="C6A0F6"/>
                </a:solidFill>
                <a:latin typeface="Courier New"/>
                <a:ea typeface="Courier New"/>
                <a:cs typeface="Courier New"/>
                <a:sym typeface="Courier New"/>
              </a:rPr>
              <a:t>IndexError</a:t>
            </a:r>
            <a:r>
              <a:rPr lang="en" sz="1400" dirty="0">
                <a:solidFill>
                  <a:srgbClr val="939AB7"/>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dirty="0">
                <a:solidFill>
                  <a:srgbClr val="C6A0F6"/>
                </a:solidFill>
                <a:latin typeface="Courier New"/>
                <a:ea typeface="Courier New"/>
                <a:cs typeface="Courier New"/>
                <a:sym typeface="Courier New"/>
              </a:rPr>
              <a:t>pass</a:t>
            </a:r>
            <a:endParaRPr sz="1400"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dirty="0">
                <a:solidFill>
                  <a:srgbClr val="CAD3F5"/>
                </a:solidFill>
                <a:latin typeface="Courier New"/>
                <a:ea typeface="Courier New"/>
                <a:cs typeface="Courier New"/>
                <a:sym typeface="Courier New"/>
              </a:rPr>
              <a:t>       src_i </a:t>
            </a:r>
            <a:r>
              <a:rPr lang="en" sz="1400" dirty="0">
                <a:solidFill>
                  <a:srgbClr val="8BD5CA"/>
                </a:solidFill>
                <a:latin typeface="Courier New"/>
                <a:ea typeface="Courier New"/>
                <a:cs typeface="Courier New"/>
                <a:sym typeface="Courier New"/>
              </a:rPr>
              <a:t>+=</a:t>
            </a:r>
            <a:r>
              <a:rPr lang="en" sz="1400" dirty="0">
                <a:solidFill>
                  <a:srgbClr val="CAD3F5"/>
                </a:solidFill>
                <a:latin typeface="Courier New"/>
                <a:ea typeface="Courier New"/>
                <a:cs typeface="Courier New"/>
                <a:sym typeface="Courier New"/>
              </a:rPr>
              <a:t> </a:t>
            </a:r>
            <a:r>
              <a:rPr lang="en" sz="1400" i="1" dirty="0">
                <a:solidFill>
                  <a:srgbClr val="EE99A0"/>
                </a:solidFill>
                <a:latin typeface="Courier New"/>
                <a:ea typeface="Courier New"/>
                <a:cs typeface="Courier New"/>
                <a:sym typeface="Courier New"/>
              </a:rPr>
              <a:t>delta_i</a:t>
            </a:r>
            <a:endParaRPr sz="1400" i="1" dirty="0">
              <a:solidFill>
                <a:srgbClr val="EE99A0"/>
              </a:solidFill>
              <a:latin typeface="Courier New"/>
              <a:ea typeface="Courier New"/>
              <a:cs typeface="Courier New"/>
              <a:sym typeface="Courier New"/>
            </a:endParaRPr>
          </a:p>
          <a:p>
            <a:pPr marL="0" lvl="0" indent="0" algn="l" rtl="0">
              <a:lnSpc>
                <a:spcPct val="100000"/>
              </a:lnSpc>
              <a:spcBef>
                <a:spcPts val="0"/>
              </a:spcBef>
              <a:spcAft>
                <a:spcPts val="1000"/>
              </a:spcAft>
              <a:buNone/>
            </a:pPr>
            <a:endParaRPr sz="1866" dirty="0"/>
          </a:p>
        </p:txBody>
      </p:sp>
      <p:pic>
        <p:nvPicPr>
          <p:cNvPr id="453" name="Google Shape;453;p60"/>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1"/>
          <p:cNvSpPr txBox="1">
            <a:spLocks noGrp="1"/>
          </p:cNvSpPr>
          <p:nvPr>
            <p:ph type="ctrTitle"/>
          </p:nvPr>
        </p:nvSpPr>
        <p:spPr>
          <a:xfrm>
            <a:off x="415600" y="818666"/>
            <a:ext cx="7655200" cy="7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The Algorithm Itself</a:t>
            </a:r>
            <a:endParaRPr sz="4000"/>
          </a:p>
        </p:txBody>
      </p:sp>
      <p:sp>
        <p:nvSpPr>
          <p:cNvPr id="462" name="Google Shape;462;p61"/>
          <p:cNvSpPr txBox="1">
            <a:spLocks noGrp="1"/>
          </p:cNvSpPr>
          <p:nvPr>
            <p:ph type="subTitle" idx="1"/>
          </p:nvPr>
        </p:nvSpPr>
        <p:spPr>
          <a:xfrm>
            <a:off x="415600" y="1847300"/>
            <a:ext cx="9154400" cy="1708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66"/>
              <a:t>The arguments to the function are then calculated for each zone, separately. There are only a few tweaks that are to be made, so mostly, it’s just a re-written form of existing zones.</a:t>
            </a:r>
            <a:br>
              <a:rPr lang="en" sz="1866"/>
            </a:br>
            <a:br>
              <a:rPr lang="en" sz="1866"/>
            </a:br>
            <a:r>
              <a:rPr lang="en" sz="1866"/>
              <a:t>Thus, for example, for zone 1 and 5, we’ll have the following scenario, and so on…</a:t>
            </a:r>
            <a:endParaRPr sz="1866"/>
          </a:p>
        </p:txBody>
      </p:sp>
      <p:sp>
        <p:nvSpPr>
          <p:cNvPr id="464" name="Google Shape;464;p61"/>
          <p:cNvSpPr txBox="1">
            <a:spLocks noGrp="1"/>
          </p:cNvSpPr>
          <p:nvPr>
            <p:ph type="subTitle" idx="4294967295"/>
          </p:nvPr>
        </p:nvSpPr>
        <p:spPr>
          <a:xfrm>
            <a:off x="1116562" y="3555700"/>
            <a:ext cx="8453438" cy="25400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66" dirty="0">
                <a:solidFill>
                  <a:srgbClr val="C6A0F6"/>
                </a:solidFill>
                <a:latin typeface="Courier New"/>
                <a:ea typeface="Courier New"/>
                <a:cs typeface="Courier New"/>
                <a:sym typeface="Courier New"/>
              </a:rPr>
              <a:t>if</a:t>
            </a:r>
            <a:r>
              <a:rPr lang="en" sz="1266" dirty="0">
                <a:solidFill>
                  <a:srgbClr val="CAD3F5"/>
                </a:solidFill>
                <a:latin typeface="Courier New"/>
                <a:ea typeface="Courier New"/>
                <a:cs typeface="Courier New"/>
                <a:sym typeface="Courier New"/>
              </a:rPr>
              <a:t> </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z1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a:t>
            </a:r>
            <a:r>
              <a:rPr lang="en" sz="1266" dirty="0">
                <a:solidFill>
                  <a:srgbClr val="F5A97F"/>
                </a:solidFill>
                <a:latin typeface="Courier New"/>
                <a:ea typeface="Courier New"/>
                <a:cs typeface="Courier New"/>
                <a:sym typeface="Courier New"/>
              </a:rPr>
              <a:t>0</a:t>
            </a:r>
            <a:r>
              <a:rPr lang="en" sz="1266" dirty="0">
                <a:solidFill>
                  <a:srgbClr val="CAD3F5"/>
                </a:solidFill>
                <a:latin typeface="Courier New"/>
                <a:ea typeface="Courier New"/>
                <a:cs typeface="Courier New"/>
                <a:sym typeface="Courier New"/>
              </a:rPr>
              <a:t> </a:t>
            </a:r>
            <a:r>
              <a:rPr lang="en" sz="1266" dirty="0">
                <a:solidFill>
                  <a:srgbClr val="8BD5CA"/>
                </a:solidFill>
                <a:latin typeface="Courier New"/>
                <a:ea typeface="Courier New"/>
                <a:cs typeface="Courier New"/>
                <a:sym typeface="Courier New"/>
              </a:rPr>
              <a:t>&lt;=</a:t>
            </a:r>
            <a:r>
              <a:rPr lang="en" sz="1266" dirty="0">
                <a:solidFill>
                  <a:srgbClr val="CAD3F5"/>
                </a:solidFill>
                <a:latin typeface="Courier New"/>
                <a:ea typeface="Courier New"/>
                <a:cs typeface="Courier New"/>
                <a:sym typeface="Courier New"/>
              </a:rPr>
              <a:t> </a:t>
            </a:r>
            <a:r>
              <a:rPr lang="en" sz="1266" i="1" dirty="0">
                <a:solidFill>
                  <a:srgbClr val="EE99A0"/>
                </a:solidFill>
                <a:latin typeface="Courier New"/>
                <a:ea typeface="Courier New"/>
                <a:cs typeface="Courier New"/>
                <a:sym typeface="Courier New"/>
              </a:rPr>
              <a:t>angle</a:t>
            </a:r>
            <a:r>
              <a:rPr lang="en" sz="1266" dirty="0">
                <a:solidFill>
                  <a:srgbClr val="CAD3F5"/>
                </a:solidFill>
                <a:latin typeface="Courier New"/>
                <a:ea typeface="Courier New"/>
                <a:cs typeface="Courier New"/>
                <a:sym typeface="Courier New"/>
              </a:rPr>
              <a:t> </a:t>
            </a:r>
            <a:r>
              <a:rPr lang="en" sz="1266" dirty="0">
                <a:solidFill>
                  <a:srgbClr val="8BD5CA"/>
                </a:solidFill>
                <a:latin typeface="Courier New"/>
                <a:ea typeface="Courier New"/>
                <a:cs typeface="Courier New"/>
                <a:sym typeface="Courier New"/>
              </a:rPr>
              <a:t>&lt;=</a:t>
            </a:r>
            <a:r>
              <a:rPr lang="en" sz="1266" dirty="0">
                <a:solidFill>
                  <a:srgbClr val="CAD3F5"/>
                </a:solidFill>
                <a:latin typeface="Courier New"/>
                <a:ea typeface="Courier New"/>
                <a:cs typeface="Courier New"/>
                <a:sym typeface="Courier New"/>
              </a:rPr>
              <a:t> </a:t>
            </a:r>
            <a:r>
              <a:rPr lang="en" sz="1266" dirty="0">
                <a:solidFill>
                  <a:srgbClr val="F5A97F"/>
                </a:solidFill>
                <a:latin typeface="Courier New"/>
                <a:ea typeface="Courier New"/>
                <a:cs typeface="Courier New"/>
                <a:sym typeface="Courier New"/>
              </a:rPr>
              <a:t>45</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a:t>
            </a:r>
            <a:r>
              <a:rPr lang="en" sz="1266" dirty="0">
                <a:solidFill>
                  <a:srgbClr val="C6A0F6"/>
                </a:solidFill>
                <a:latin typeface="Courier New"/>
                <a:ea typeface="Courier New"/>
                <a:cs typeface="Courier New"/>
                <a:sym typeface="Courier New"/>
              </a:rPr>
              <a:t>or</a:t>
            </a:r>
            <a:r>
              <a:rPr lang="en" sz="1266" dirty="0">
                <a:solidFill>
                  <a:srgbClr val="CAD3F5"/>
                </a:solidFill>
                <a:latin typeface="Courier New"/>
                <a:ea typeface="Courier New"/>
                <a:cs typeface="Courier New"/>
                <a:sym typeface="Courier New"/>
              </a:rPr>
              <a:t> </a:t>
            </a:r>
            <a:r>
              <a:rPr lang="en" sz="1266" dirty="0">
                <a:solidFill>
                  <a:srgbClr val="939AB7"/>
                </a:solidFill>
                <a:latin typeface="Courier New"/>
                <a:ea typeface="Courier New"/>
                <a:cs typeface="Courier New"/>
                <a:sym typeface="Courier New"/>
              </a:rPr>
              <a:t>(</a:t>
            </a:r>
            <a:r>
              <a:rPr lang="en" sz="1266" dirty="0">
                <a:solidFill>
                  <a:srgbClr val="F5A97F"/>
                </a:solidFill>
                <a:latin typeface="Courier New"/>
                <a:ea typeface="Courier New"/>
                <a:cs typeface="Courier New"/>
                <a:sym typeface="Courier New"/>
              </a:rPr>
              <a:t>180</a:t>
            </a:r>
            <a:r>
              <a:rPr lang="en" sz="1266" dirty="0">
                <a:solidFill>
                  <a:srgbClr val="CAD3F5"/>
                </a:solidFill>
                <a:latin typeface="Courier New"/>
                <a:ea typeface="Courier New"/>
                <a:cs typeface="Courier New"/>
                <a:sym typeface="Courier New"/>
              </a:rPr>
              <a:t> </a:t>
            </a:r>
            <a:r>
              <a:rPr lang="en" sz="1266" dirty="0">
                <a:solidFill>
                  <a:srgbClr val="8BD5CA"/>
                </a:solidFill>
                <a:latin typeface="Courier New"/>
                <a:ea typeface="Courier New"/>
                <a:cs typeface="Courier New"/>
                <a:sym typeface="Courier New"/>
              </a:rPr>
              <a:t>&lt;</a:t>
            </a:r>
            <a:r>
              <a:rPr lang="en" sz="1266" dirty="0">
                <a:solidFill>
                  <a:srgbClr val="CAD3F5"/>
                </a:solidFill>
                <a:latin typeface="Courier New"/>
                <a:ea typeface="Courier New"/>
                <a:cs typeface="Courier New"/>
                <a:sym typeface="Courier New"/>
              </a:rPr>
              <a:t> </a:t>
            </a:r>
            <a:r>
              <a:rPr lang="en" sz="1266" i="1" dirty="0">
                <a:solidFill>
                  <a:srgbClr val="EE99A0"/>
                </a:solidFill>
                <a:latin typeface="Courier New"/>
                <a:ea typeface="Courier New"/>
                <a:cs typeface="Courier New"/>
                <a:sym typeface="Courier New"/>
              </a:rPr>
              <a:t>angle</a:t>
            </a:r>
            <a:r>
              <a:rPr lang="en" sz="1266" dirty="0">
                <a:solidFill>
                  <a:srgbClr val="CAD3F5"/>
                </a:solidFill>
                <a:latin typeface="Courier New"/>
                <a:ea typeface="Courier New"/>
                <a:cs typeface="Courier New"/>
                <a:sym typeface="Courier New"/>
              </a:rPr>
              <a:t> </a:t>
            </a:r>
            <a:r>
              <a:rPr lang="en" sz="1266" dirty="0">
                <a:solidFill>
                  <a:srgbClr val="8BD5CA"/>
                </a:solidFill>
                <a:latin typeface="Courier New"/>
                <a:ea typeface="Courier New"/>
                <a:cs typeface="Courier New"/>
                <a:sym typeface="Courier New"/>
              </a:rPr>
              <a:t>&lt;=</a:t>
            </a:r>
            <a:r>
              <a:rPr lang="en" sz="1266" dirty="0">
                <a:solidFill>
                  <a:srgbClr val="CAD3F5"/>
                </a:solidFill>
                <a:latin typeface="Courier New"/>
                <a:ea typeface="Courier New"/>
                <a:cs typeface="Courier New"/>
                <a:sym typeface="Courier New"/>
              </a:rPr>
              <a:t> </a:t>
            </a:r>
            <a:r>
              <a:rPr lang="en" sz="1266" dirty="0">
                <a:solidFill>
                  <a:srgbClr val="F5A97F"/>
                </a:solidFill>
                <a:latin typeface="Courier New"/>
                <a:ea typeface="Courier New"/>
                <a:cs typeface="Courier New"/>
                <a:sym typeface="Courier New"/>
              </a:rPr>
              <a:t>225</a:t>
            </a:r>
            <a:r>
              <a:rPr lang="en" sz="1266" dirty="0">
                <a:solidFill>
                  <a:srgbClr val="939AB7"/>
                </a:solidFill>
                <a:latin typeface="Courier New"/>
                <a:ea typeface="Courier New"/>
                <a:cs typeface="Courier New"/>
                <a:sym typeface="Courier New"/>
              </a:rPr>
              <a:t>):</a:t>
            </a:r>
            <a:endParaRPr sz="1266"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66" dirty="0">
                <a:solidFill>
                  <a:srgbClr val="CAD3F5"/>
                </a:solidFill>
                <a:latin typeface="Courier New"/>
                <a:ea typeface="Courier New"/>
                <a:cs typeface="Courier New"/>
                <a:sym typeface="Courier New"/>
              </a:rPr>
              <a:t>       x_offset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a:t>
            </a:r>
            <a:r>
              <a:rPr lang="en" sz="1266" i="1" dirty="0">
                <a:solidFill>
                  <a:srgbClr val="8AADF4"/>
                </a:solidFill>
                <a:latin typeface="Courier New"/>
                <a:ea typeface="Courier New"/>
                <a:cs typeface="Courier New"/>
                <a:sym typeface="Courier New"/>
              </a:rPr>
              <a:t>ceil</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m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sin_alpha</a:t>
            </a:r>
            <a:r>
              <a:rPr lang="en" sz="1266" dirty="0">
                <a:solidFill>
                  <a:srgbClr val="939AB7"/>
                </a:solidFill>
                <a:latin typeface="Courier New"/>
                <a:ea typeface="Courier New"/>
                <a:cs typeface="Courier New"/>
                <a:sym typeface="Courier New"/>
              </a:rPr>
              <a:t>)</a:t>
            </a:r>
            <a:endParaRPr sz="1266"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66" dirty="0">
                <a:solidFill>
                  <a:srgbClr val="CAD3F5"/>
                </a:solidFill>
                <a:latin typeface="Courier New"/>
                <a:ea typeface="Courier New"/>
                <a:cs typeface="Courier New"/>
                <a:sym typeface="Courier New"/>
              </a:rPr>
              <a:t>       y_offset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a:t>
            </a:r>
            <a:r>
              <a:rPr lang="en" sz="1266" dirty="0">
                <a:solidFill>
                  <a:srgbClr val="F5A97F"/>
                </a:solidFill>
                <a:latin typeface="Courier New"/>
                <a:ea typeface="Courier New"/>
                <a:cs typeface="Courier New"/>
                <a:sym typeface="Courier New"/>
              </a:rPr>
              <a:t>0</a:t>
            </a:r>
            <a:endParaRPr sz="1266" dirty="0">
              <a:solidFill>
                <a:srgbClr val="F5A97F"/>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66" dirty="0">
                <a:solidFill>
                  <a:srgbClr val="CAD3F5"/>
                </a:solidFill>
                <a:latin typeface="Courier New"/>
                <a:ea typeface="Courier New"/>
                <a:cs typeface="Courier New"/>
                <a:sym typeface="Courier New"/>
              </a:rPr>
              <a:t>      </a:t>
            </a:r>
            <a:endParaRPr sz="1266"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66" dirty="0">
                <a:solidFill>
                  <a:srgbClr val="CAD3F5"/>
                </a:solidFill>
                <a:latin typeface="Courier New"/>
                <a:ea typeface="Courier New"/>
                <a:cs typeface="Courier New"/>
                <a:sym typeface="Courier New"/>
              </a:rPr>
              <a:t>       fs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a:t>
            </a:r>
            <a:r>
              <a:rPr lang="en" sz="1266" dirty="0">
                <a:solidFill>
                  <a:srgbClr val="C6A0F6"/>
                </a:solidFill>
                <a:latin typeface="Courier New"/>
                <a:ea typeface="Courier New"/>
                <a:cs typeface="Courier New"/>
                <a:sym typeface="Courier New"/>
              </a:rPr>
              <a:t>lambda</a:t>
            </a:r>
            <a:r>
              <a:rPr lang="en" sz="1266" dirty="0">
                <a:solidFill>
                  <a:srgbClr val="CAD3F5"/>
                </a:solidFill>
                <a:latin typeface="Courier New"/>
                <a:ea typeface="Courier New"/>
                <a:cs typeface="Courier New"/>
                <a:sym typeface="Courier New"/>
              </a:rPr>
              <a:t> </a:t>
            </a:r>
            <a:r>
              <a:rPr lang="en" sz="1266" i="1" dirty="0">
                <a:solidFill>
                  <a:srgbClr val="EE99A0"/>
                </a:solidFill>
                <a:latin typeface="Courier New"/>
                <a:ea typeface="Courier New"/>
                <a:cs typeface="Courier New"/>
                <a:sym typeface="Courier New"/>
              </a:rPr>
              <a:t>y</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a:t>
            </a:r>
            <a:r>
              <a:rPr lang="en" sz="1266" i="1" dirty="0">
                <a:solidFill>
                  <a:srgbClr val="EE99A0"/>
                </a:solidFill>
                <a:latin typeface="Courier New"/>
                <a:ea typeface="Courier New"/>
                <a:cs typeface="Courier New"/>
                <a:sym typeface="Courier New"/>
              </a:rPr>
              <a:t>y</a:t>
            </a:r>
            <a:r>
              <a:rPr lang="en" sz="1266" dirty="0">
                <a:solidFill>
                  <a:srgbClr val="CAD3F5"/>
                </a:solidFill>
                <a:latin typeface="Courier New"/>
                <a:ea typeface="Courier New"/>
                <a:cs typeface="Courier New"/>
                <a:sym typeface="Courier New"/>
              </a:rPr>
              <a:t>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tan_alpha_   </a:t>
            </a:r>
            <a:r>
              <a:rPr lang="en" sz="1266" i="1" dirty="0">
                <a:solidFill>
                  <a:srgbClr val="6E738D"/>
                </a:solidFill>
                <a:latin typeface="Courier New"/>
                <a:ea typeface="Courier New"/>
                <a:cs typeface="Courier New"/>
                <a:sym typeface="Courier New"/>
              </a:rPr>
              <a:t># starting line equation</a:t>
            </a:r>
            <a:endParaRPr sz="1266" i="1" dirty="0">
              <a:solidFill>
                <a:srgbClr val="6E738D"/>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66" dirty="0">
                <a:solidFill>
                  <a:srgbClr val="CAD3F5"/>
                </a:solidFill>
                <a:latin typeface="Courier New"/>
                <a:ea typeface="Courier New"/>
                <a:cs typeface="Courier New"/>
                <a:sym typeface="Courier New"/>
              </a:rPr>
              <a:t>       delta_x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cos_alpha</a:t>
            </a:r>
            <a:endParaRPr sz="1266"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66" dirty="0">
                <a:solidFill>
                  <a:srgbClr val="CAD3F5"/>
                </a:solidFill>
                <a:latin typeface="Courier New"/>
                <a:ea typeface="Courier New"/>
                <a:cs typeface="Courier New"/>
                <a:sym typeface="Courier New"/>
              </a:rPr>
              <a:t>       delta_y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sin_alpha</a:t>
            </a:r>
            <a:endParaRPr sz="1266"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66" dirty="0">
                <a:solidFill>
                  <a:srgbClr val="CAD3F5"/>
                </a:solidFill>
                <a:latin typeface="Courier New"/>
                <a:ea typeface="Courier New"/>
                <a:cs typeface="Courier New"/>
                <a:sym typeface="Courier New"/>
              </a:rPr>
              <a:t>       delta_i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a:t>
            </a:r>
            <a:r>
              <a:rPr lang="en" sz="1266" dirty="0">
                <a:solidFill>
                  <a:srgbClr val="F5A97F"/>
                </a:solidFill>
                <a:latin typeface="Courier New"/>
                <a:ea typeface="Courier New"/>
                <a:cs typeface="Courier New"/>
                <a:sym typeface="Courier New"/>
              </a:rPr>
              <a:t>1</a:t>
            </a:r>
            <a:r>
              <a:rPr lang="en" sz="1266" dirty="0">
                <a:solidFill>
                  <a:srgbClr val="CAD3F5"/>
                </a:solidFill>
                <a:latin typeface="Courier New"/>
                <a:ea typeface="Courier New"/>
                <a:cs typeface="Courier New"/>
                <a:sym typeface="Courier New"/>
              </a:rPr>
              <a:t>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delta_x</a:t>
            </a:r>
            <a:endParaRPr sz="1266"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266"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66" dirty="0">
                <a:solidFill>
                  <a:srgbClr val="CAD3F5"/>
                </a:solidFill>
                <a:latin typeface="Courier New"/>
                <a:ea typeface="Courier New"/>
                <a:cs typeface="Courier New"/>
                <a:sym typeface="Courier New"/>
              </a:rPr>
              <a:t>       outer_limit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a:t>
            </a:r>
            <a:r>
              <a:rPr lang="en" sz="1266" i="1" dirty="0">
                <a:solidFill>
                  <a:srgbClr val="8AADF4"/>
                </a:solidFill>
                <a:latin typeface="Courier New"/>
                <a:ea typeface="Courier New"/>
                <a:cs typeface="Courier New"/>
                <a:sym typeface="Courier New"/>
              </a:rPr>
              <a:t>ceil</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m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cos_alpha</a:t>
            </a:r>
            <a:r>
              <a:rPr lang="en" sz="1266" dirty="0">
                <a:solidFill>
                  <a:srgbClr val="939AB7"/>
                </a:solidFill>
                <a:latin typeface="Courier New"/>
                <a:ea typeface="Courier New"/>
                <a:cs typeface="Courier New"/>
                <a:sym typeface="Courier New"/>
              </a:rPr>
              <a:t>)</a:t>
            </a:r>
            <a:endParaRPr sz="1266"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66" dirty="0">
                <a:solidFill>
                  <a:srgbClr val="CAD3F5"/>
                </a:solidFill>
                <a:latin typeface="Courier New"/>
                <a:ea typeface="Courier New"/>
                <a:cs typeface="Courier New"/>
                <a:sym typeface="Courier New"/>
              </a:rPr>
              <a:t>       last_px </a:t>
            </a:r>
            <a:r>
              <a:rPr lang="en" sz="1266" dirty="0">
                <a:solidFill>
                  <a:srgbClr val="8BD5CA"/>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n</a:t>
            </a:r>
            <a:endParaRPr sz="1266" dirty="0">
              <a:solidFill>
                <a:srgbClr val="CAD3F5"/>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66" dirty="0">
                <a:solidFill>
                  <a:srgbClr val="CAD3F5"/>
                </a:solidFill>
                <a:latin typeface="Courier New"/>
                <a:ea typeface="Courier New"/>
                <a:cs typeface="Courier New"/>
                <a:sym typeface="Courier New"/>
              </a:rPr>
              <a:t>       </a:t>
            </a:r>
            <a:r>
              <a:rPr lang="en" sz="1266" i="1" dirty="0">
                <a:solidFill>
                  <a:srgbClr val="8AADF4"/>
                </a:solidFill>
                <a:latin typeface="Courier New"/>
                <a:ea typeface="Courier New"/>
                <a:cs typeface="Courier New"/>
                <a:sym typeface="Courier New"/>
              </a:rPr>
              <a:t>rotate</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img</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rot</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x_offset</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y_offset</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delta_x</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delta_y</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delta_i</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fs</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outer_limit</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last_px</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a:t>
            </a:r>
            <a:r>
              <a:rPr lang="en" sz="1266" i="1" dirty="0">
                <a:solidFill>
                  <a:srgbClr val="EE99A0"/>
                </a:solidFill>
                <a:latin typeface="Courier New"/>
                <a:ea typeface="Courier New"/>
                <a:cs typeface="Courier New"/>
                <a:sym typeface="Courier New"/>
              </a:rPr>
              <a:t>horizontal</a:t>
            </a:r>
            <a:r>
              <a:rPr lang="en" sz="1266" dirty="0">
                <a:solidFill>
                  <a:srgbClr val="8BD5CA"/>
                </a:solidFill>
                <a:latin typeface="Courier New"/>
                <a:ea typeface="Courier New"/>
                <a:cs typeface="Courier New"/>
                <a:sym typeface="Courier New"/>
              </a:rPr>
              <a:t>=</a:t>
            </a:r>
            <a:r>
              <a:rPr lang="en" sz="1266" dirty="0">
                <a:solidFill>
                  <a:srgbClr val="C6A0F6"/>
                </a:solidFill>
                <a:latin typeface="Courier New"/>
                <a:ea typeface="Courier New"/>
                <a:cs typeface="Courier New"/>
                <a:sym typeface="Courier New"/>
              </a:rPr>
              <a:t>True</a:t>
            </a:r>
            <a:r>
              <a:rPr lang="en" sz="1266" dirty="0">
                <a:solidFill>
                  <a:srgbClr val="939AB7"/>
                </a:solidFill>
                <a:latin typeface="Courier New"/>
                <a:ea typeface="Courier New"/>
                <a:cs typeface="Courier New"/>
                <a:sym typeface="Courier New"/>
              </a:rPr>
              <a:t>,</a:t>
            </a:r>
            <a:r>
              <a:rPr lang="en" sz="1266" dirty="0">
                <a:solidFill>
                  <a:srgbClr val="CAD3F5"/>
                </a:solidFill>
                <a:latin typeface="Courier New"/>
                <a:ea typeface="Courier New"/>
                <a:cs typeface="Courier New"/>
                <a:sym typeface="Courier New"/>
              </a:rPr>
              <a:t> </a:t>
            </a:r>
            <a:r>
              <a:rPr lang="en" sz="1266" i="1" dirty="0">
                <a:solidFill>
                  <a:srgbClr val="EE99A0"/>
                </a:solidFill>
                <a:latin typeface="Courier New"/>
                <a:ea typeface="Courier New"/>
                <a:cs typeface="Courier New"/>
                <a:sym typeface="Courier New"/>
              </a:rPr>
              <a:t>negate_coords</a:t>
            </a:r>
            <a:r>
              <a:rPr lang="en" sz="1266" dirty="0">
                <a:solidFill>
                  <a:srgbClr val="8BD5CA"/>
                </a:solidFill>
                <a:latin typeface="Courier New"/>
                <a:ea typeface="Courier New"/>
                <a:cs typeface="Courier New"/>
                <a:sym typeface="Courier New"/>
              </a:rPr>
              <a:t>=</a:t>
            </a:r>
            <a:r>
              <a:rPr lang="en" sz="1266" dirty="0">
                <a:solidFill>
                  <a:srgbClr val="C6A0F6"/>
                </a:solidFill>
                <a:latin typeface="Courier New"/>
                <a:ea typeface="Courier New"/>
                <a:cs typeface="Courier New"/>
                <a:sym typeface="Courier New"/>
              </a:rPr>
              <a:t>not</a:t>
            </a:r>
            <a:r>
              <a:rPr lang="en" sz="1266" dirty="0">
                <a:solidFill>
                  <a:srgbClr val="CAD3F5"/>
                </a:solidFill>
                <a:latin typeface="Courier New"/>
                <a:ea typeface="Courier New"/>
                <a:cs typeface="Courier New"/>
                <a:sym typeface="Courier New"/>
              </a:rPr>
              <a:t> z1</a:t>
            </a:r>
            <a:r>
              <a:rPr lang="en" sz="1266" dirty="0">
                <a:solidFill>
                  <a:srgbClr val="939AB7"/>
                </a:solidFill>
                <a:latin typeface="Courier New"/>
                <a:ea typeface="Courier New"/>
                <a:cs typeface="Courier New"/>
                <a:sym typeface="Courier New"/>
              </a:rPr>
              <a:t>)</a:t>
            </a:r>
            <a:endParaRPr sz="1266" dirty="0">
              <a:solidFill>
                <a:srgbClr val="939AB7"/>
              </a:solidFill>
              <a:latin typeface="Courier New"/>
              <a:ea typeface="Courier New"/>
              <a:cs typeface="Courier New"/>
              <a:sym typeface="Courier New"/>
            </a:endParaRPr>
          </a:p>
          <a:p>
            <a:pPr marL="0" lvl="0" indent="0" algn="l" rtl="0">
              <a:lnSpc>
                <a:spcPct val="100000"/>
              </a:lnSpc>
              <a:spcBef>
                <a:spcPts val="0"/>
              </a:spcBef>
              <a:spcAft>
                <a:spcPts val="1000"/>
              </a:spcAft>
              <a:buNone/>
            </a:pPr>
            <a:endParaRPr sz="1266" dirty="0">
              <a:solidFill>
                <a:srgbClr val="C6A0F6"/>
              </a:solidFill>
              <a:latin typeface="Courier New"/>
              <a:ea typeface="Courier New"/>
              <a:cs typeface="Courier New"/>
              <a:sym typeface="Courier New"/>
            </a:endParaRPr>
          </a:p>
        </p:txBody>
      </p:sp>
      <p:pic>
        <p:nvPicPr>
          <p:cNvPr id="461" name="Google Shape;461;p61"/>
          <p:cNvPicPr preferRelativeResize="0"/>
          <p:nvPr/>
        </p:nvPicPr>
        <p:blipFill>
          <a:blip r:embed="rId3">
            <a:alphaModFix/>
          </a:blip>
          <a:stretch>
            <a:fillRect/>
          </a:stretch>
        </p:blipFill>
        <p:spPr>
          <a:xfrm>
            <a:off x="10214633" y="95600"/>
            <a:ext cx="1813497" cy="665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7"/>
          <p:cNvSpPr txBox="1">
            <a:spLocks noGrp="1"/>
          </p:cNvSpPr>
          <p:nvPr>
            <p:ph type="body" idx="1"/>
          </p:nvPr>
        </p:nvSpPr>
        <p:spPr>
          <a:xfrm>
            <a:off x="2196548" y="526774"/>
            <a:ext cx="9157252" cy="565018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13800"/>
              <a:buNone/>
            </a:pPr>
            <a:r>
              <a:rPr lang="en-IN" sz="13800">
                <a:solidFill>
                  <a:schemeClr val="accent1"/>
                </a:solidFill>
                <a:latin typeface="Pinyon Script"/>
                <a:ea typeface="Pinyon Script"/>
                <a:cs typeface="Pinyon Script"/>
                <a:sym typeface="Pinyon Script"/>
              </a:rPr>
              <a:t>Thank you</a:t>
            </a:r>
            <a:endParaRPr sz="13800">
              <a:solidFill>
                <a:schemeClr val="accent1"/>
              </a:solidFill>
              <a:latin typeface="Pinyon Script"/>
              <a:ea typeface="Pinyon Script"/>
              <a:cs typeface="Pinyon Script"/>
              <a:sym typeface="Pinyon Script"/>
            </a:endParaRPr>
          </a:p>
        </p:txBody>
      </p:sp>
      <p:sp>
        <p:nvSpPr>
          <p:cNvPr id="222" name="Google Shape;222;p7"/>
          <p:cNvSpPr/>
          <p:nvPr/>
        </p:nvSpPr>
        <p:spPr>
          <a:xfrm>
            <a:off x="764740" y="-24610"/>
            <a:ext cx="984547" cy="688261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3" name="Google Shape;223;p7"/>
          <p:cNvSpPr/>
          <p:nvPr/>
        </p:nvSpPr>
        <p:spPr>
          <a:xfrm>
            <a:off x="0" y="0"/>
            <a:ext cx="616225" cy="6857999"/>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698521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TABLE_ENDDRAG_ORIGIN_RECT" val="502*115"/>
  <p:tag name="TABLE_ENDDRAG_RECT" val="36*162*502*115"/>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TABLE_ENDDRAG_ORIGIN_RECT" val="512*148"/>
  <p:tag name="TABLE_ENDDRAG_RECT" val="66*211*512*148"/>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1026</TotalTime>
  <Words>12432</Words>
  <Application>Microsoft Office PowerPoint</Application>
  <PresentationFormat>Widescreen</PresentationFormat>
  <Paragraphs>1364</Paragraphs>
  <Slides>93</Slides>
  <Notes>76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93</vt:i4>
      </vt:variant>
    </vt:vector>
  </HeadingPairs>
  <TitlesOfParts>
    <vt:vector size="103" baseType="lpstr">
      <vt:lpstr>Fira Code Medium</vt:lpstr>
      <vt:lpstr>SimSun</vt:lpstr>
      <vt:lpstr>Arial</vt:lpstr>
      <vt:lpstr>Cambria</vt:lpstr>
      <vt:lpstr>Calibri</vt:lpstr>
      <vt:lpstr>Courier New</vt:lpstr>
      <vt:lpstr>Pinyon Script</vt:lpstr>
      <vt:lpstr>Wingdings</vt:lpstr>
      <vt:lpstr>Fira Code</vt:lpstr>
      <vt:lpstr>Simple Dark</vt:lpstr>
      <vt:lpstr>PowerPoint Presentation</vt:lpstr>
      <vt:lpstr>PowerPoint Presentation</vt:lpstr>
      <vt:lpstr>PowerPoint Presentation</vt:lpstr>
      <vt:lpstr>PowerPoint Presentation</vt:lpstr>
      <vt:lpstr>PowerPoint Presentation</vt:lpstr>
      <vt:lpstr>Affine Transformation With User defined Function</vt:lpstr>
      <vt:lpstr>PowerPoint Presentation</vt:lpstr>
      <vt:lpstr>PowerPoint Presentation</vt:lpstr>
      <vt:lpstr>PowerPoint Presentation</vt:lpstr>
      <vt:lpstr>Scheduling Optimisation Technique </vt:lpstr>
      <vt:lpstr>Time Consumption :-</vt:lpstr>
      <vt:lpstr>Algorithm: Affine Image Transformation Using Bilinear Interpolation</vt:lpstr>
      <vt:lpstr>PowerPoint Presentation</vt:lpstr>
      <vt:lpstr>PowerPoint Presentation</vt:lpstr>
      <vt:lpstr>PowerPoint Presentation</vt:lpstr>
      <vt:lpstr>PowerPoint Presentation</vt:lpstr>
      <vt:lpstr>PowerPoint Presentation</vt:lpstr>
      <vt:lpstr> Define Hermite Polynomials</vt:lpstr>
      <vt:lpstr> Discretize the Image</vt:lpstr>
      <vt:lpstr>Rotate Image</vt:lpstr>
      <vt:lpstr>PowerPoint Presentation</vt:lpstr>
      <vt:lpstr>PowerPoint Presentation</vt:lpstr>
      <vt:lpstr>PowerPoint Presentation</vt:lpstr>
      <vt:lpstr>PowerPoint Presentation</vt:lpstr>
      <vt:lpstr>PowerPoint Presentation</vt:lpstr>
      <vt:lpstr>Using recursion implemented the hermite function</vt:lpstr>
      <vt:lpstr>Rotate hermite</vt:lpstr>
      <vt:lpstr>PowerPoint Presentation</vt:lpstr>
      <vt:lpstr>PowerPoint Presentation</vt:lpstr>
      <vt:lpstr>PowerPoint Presentation</vt:lpstr>
      <vt:lpstr>PowerPoint Presentation</vt:lpstr>
      <vt:lpstr>PowerPoint Presentation</vt:lpstr>
      <vt:lpstr>Time Consumption:-</vt:lpstr>
      <vt:lpstr>PowerPoint Presentation</vt:lpstr>
      <vt:lpstr>Bresenham algorithm</vt:lpstr>
      <vt:lpstr>Approach</vt:lpstr>
      <vt:lpstr>PowerPoint Presentation</vt:lpstr>
      <vt:lpstr>PowerPoint Presentation</vt:lpstr>
      <vt:lpstr>Optimizing performance</vt:lpstr>
      <vt:lpstr>Interesting Observations</vt:lpstr>
      <vt:lpstr>Logs</vt:lpstr>
      <vt:lpstr>Further Optimization Scopes</vt:lpstr>
      <vt:lpstr>The Halide Auto-Scheduler</vt:lpstr>
      <vt:lpstr>Experimental Results</vt:lpstr>
      <vt:lpstr>An Alternate Approach: The DLR Method</vt:lpstr>
      <vt:lpstr>The DLR Method</vt:lpstr>
      <vt:lpstr>The Breakdown</vt:lpstr>
      <vt:lpstr>Base-Line Calculation</vt:lpstr>
      <vt:lpstr>The Issue: An Affine-Skewed Effect</vt:lpstr>
      <vt:lpstr>PowerPoint Presentation</vt:lpstr>
      <vt:lpstr>Calculation of the Base-Line, Start-Line and Target Image Size (Zone 1)</vt:lpstr>
      <vt:lpstr>The DLR Method in Practice</vt:lpstr>
      <vt:lpstr>The Foundation</vt:lpstr>
      <vt:lpstr>How The Mapping Works</vt:lpstr>
      <vt:lpstr>How The Mapping Works</vt:lpstr>
      <vt:lpstr>The Results</vt:lpstr>
      <vt:lpstr>Potential Issues with the Halide Implementation</vt:lpstr>
      <vt:lpstr>Synopsis</vt:lpstr>
      <vt:lpstr>Compiler Intrinsics - Exploiting SIMD</vt:lpstr>
      <vt:lpstr>Compiler Intrinsics</vt:lpstr>
      <vt:lpstr>Arm Neon</vt:lpstr>
      <vt:lpstr>The Catch?</vt:lpstr>
      <vt:lpstr>The Workaround</vt:lpstr>
      <vt:lpstr>Implementation</vt:lpstr>
      <vt:lpstr>Getting Arm NEON to work on x86</vt:lpstr>
      <vt:lpstr>Cross compilation</vt:lpstr>
      <vt:lpstr>Continuing DLR… [Zone 2]</vt:lpstr>
      <vt:lpstr>The approach</vt:lpstr>
      <vt:lpstr>Benchmarks and Initial Results</vt:lpstr>
      <vt:lpstr>Results</vt:lpstr>
      <vt:lpstr>Results</vt:lpstr>
      <vt:lpstr>Results</vt:lpstr>
      <vt:lpstr>Analysis</vt:lpstr>
      <vt:lpstr>Analysis</vt:lpstr>
      <vt:lpstr>Analysis</vt:lpstr>
      <vt:lpstr>Key Takeaway</vt:lpstr>
      <vt:lpstr>Implementing a multithreaded approach</vt:lpstr>
      <vt:lpstr>Key Takeaway</vt:lpstr>
      <vt:lpstr>PowerPoint Presentation</vt:lpstr>
      <vt:lpstr>PowerPoint Presentation</vt:lpstr>
      <vt:lpstr>PowerPoint Presentation</vt:lpstr>
      <vt:lpstr>PowerPoint Presentation</vt:lpstr>
      <vt:lpstr>Comparison of DLR approach with Wrap Affine</vt:lpstr>
      <vt:lpstr>Results for High Dimension Pictures :-</vt:lpstr>
      <vt:lpstr>Final Results: Existing and Current Algorithms</vt:lpstr>
      <vt:lpstr>Benchmark vs Current Algorithm</vt:lpstr>
      <vt:lpstr>Benchmark Algorithm</vt:lpstr>
      <vt:lpstr>Benchmark Algorithm</vt:lpstr>
      <vt:lpstr>Benchmark Algorithm</vt:lpstr>
      <vt:lpstr>Modifications made to DLR</vt:lpstr>
      <vt:lpstr>The Algorithm Itself</vt:lpstr>
      <vt:lpstr>The Algorithm Itself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Hashmi/Tech Mgmt /SRI-Bangalore/Professional/삼성전자</dc:creator>
  <cp:lastModifiedBy>Sourav Kumar Parida</cp:lastModifiedBy>
  <cp:revision>85</cp:revision>
  <dcterms:created xsi:type="dcterms:W3CDTF">2019-07-24T12:22:39Z</dcterms:created>
  <dcterms:modified xsi:type="dcterms:W3CDTF">2024-10-07T10:21:54Z</dcterms:modified>
</cp:coreProperties>
</file>